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3" r:id="rId1"/>
  </p:sldMasterIdLst>
  <p:notesMasterIdLst>
    <p:notesMasterId r:id="rId26"/>
  </p:notesMasterIdLst>
  <p:sldIdLst>
    <p:sldId id="256" r:id="rId2"/>
    <p:sldId id="263" r:id="rId3"/>
    <p:sldId id="257" r:id="rId4"/>
    <p:sldId id="266" r:id="rId5"/>
    <p:sldId id="267" r:id="rId6"/>
    <p:sldId id="259" r:id="rId7"/>
    <p:sldId id="269" r:id="rId8"/>
    <p:sldId id="270" r:id="rId9"/>
    <p:sldId id="271" r:id="rId10"/>
    <p:sldId id="272" r:id="rId11"/>
    <p:sldId id="262" r:id="rId12"/>
    <p:sldId id="258" r:id="rId13"/>
    <p:sldId id="273" r:id="rId14"/>
    <p:sldId id="275" r:id="rId15"/>
    <p:sldId id="261" r:id="rId16"/>
    <p:sldId id="264" r:id="rId17"/>
    <p:sldId id="279" r:id="rId18"/>
    <p:sldId id="280" r:id="rId19"/>
    <p:sldId id="281" r:id="rId20"/>
    <p:sldId id="282" r:id="rId21"/>
    <p:sldId id="277" r:id="rId22"/>
    <p:sldId id="265" r:id="rId23"/>
    <p:sldId id="283" r:id="rId24"/>
    <p:sldId id="27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14" y="4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BDA91F-9C5A-49BC-BC86-8D98761447D7}" type="datetimeFigureOut">
              <a:rPr lang="zh-CN" altLang="en-US" smtClean="0"/>
              <a:t>2019/8/29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250429-70CE-40E3-8EC3-13407B40F5B4}" type="slidenum">
              <a:rPr lang="zh-CN" altLang="en-US" smtClean="0"/>
              <a:t>‹#›</a:t>
            </a:fld>
            <a:endParaRPr lang="zh-CN" altLang="en-US"/>
          </a:p>
        </p:txBody>
      </p:sp>
    </p:spTree>
    <p:extLst>
      <p:ext uri="{BB962C8B-B14F-4D97-AF65-F5344CB8AC3E}">
        <p14:creationId xmlns:p14="http://schemas.microsoft.com/office/powerpoint/2010/main" val="3284824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在角色配色上，可以一眼看出角色的主属性，像孙坚主金，刘备主土。但也有例外，比如曹操。</a:t>
            </a:r>
          </a:p>
        </p:txBody>
      </p:sp>
      <p:sp>
        <p:nvSpPr>
          <p:cNvPr id="4" name="Slide Number Placeholder 3"/>
          <p:cNvSpPr>
            <a:spLocks noGrp="1"/>
          </p:cNvSpPr>
          <p:nvPr>
            <p:ph type="sldNum" sz="quarter" idx="5"/>
          </p:nvPr>
        </p:nvSpPr>
        <p:spPr/>
        <p:txBody>
          <a:bodyPr/>
          <a:lstStyle/>
          <a:p>
            <a:fld id="{41250429-70CE-40E3-8EC3-13407B40F5B4}" type="slidenum">
              <a:rPr lang="zh-CN" altLang="en-US" smtClean="0"/>
              <a:t>5</a:t>
            </a:fld>
            <a:endParaRPr lang="zh-CN" altLang="en-US"/>
          </a:p>
        </p:txBody>
      </p:sp>
    </p:spTree>
    <p:extLst>
      <p:ext uri="{BB962C8B-B14F-4D97-AF65-F5344CB8AC3E}">
        <p14:creationId xmlns:p14="http://schemas.microsoft.com/office/powerpoint/2010/main" val="1322262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原版音乐贵，按区、季度收费，因而催生大量自创作，也算是折中之举。</a:t>
            </a:r>
          </a:p>
        </p:txBody>
      </p:sp>
      <p:sp>
        <p:nvSpPr>
          <p:cNvPr id="4" name="Slide Number Placeholder 3"/>
          <p:cNvSpPr>
            <a:spLocks noGrp="1"/>
          </p:cNvSpPr>
          <p:nvPr>
            <p:ph type="sldNum" sz="quarter" idx="5"/>
          </p:nvPr>
        </p:nvSpPr>
        <p:spPr/>
        <p:txBody>
          <a:bodyPr/>
          <a:lstStyle/>
          <a:p>
            <a:fld id="{41250429-70CE-40E3-8EC3-13407B40F5B4}" type="slidenum">
              <a:rPr lang="zh-CN" altLang="en-US" smtClean="0"/>
              <a:t>11</a:t>
            </a:fld>
            <a:endParaRPr lang="zh-CN" altLang="en-US"/>
          </a:p>
        </p:txBody>
      </p:sp>
    </p:spTree>
    <p:extLst>
      <p:ext uri="{BB962C8B-B14F-4D97-AF65-F5344CB8AC3E}">
        <p14:creationId xmlns:p14="http://schemas.microsoft.com/office/powerpoint/2010/main" val="279474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树结构带来的问题是其遍历方式固定，不适合灵活组合，调整播放顺序需要通过修改树结构来实现。</a:t>
            </a:r>
          </a:p>
        </p:txBody>
      </p:sp>
      <p:sp>
        <p:nvSpPr>
          <p:cNvPr id="4" name="Slide Number Placeholder 3"/>
          <p:cNvSpPr>
            <a:spLocks noGrp="1"/>
          </p:cNvSpPr>
          <p:nvPr>
            <p:ph type="sldNum" sz="quarter" idx="5"/>
          </p:nvPr>
        </p:nvSpPr>
        <p:spPr/>
        <p:txBody>
          <a:bodyPr/>
          <a:lstStyle/>
          <a:p>
            <a:fld id="{41250429-70CE-40E3-8EC3-13407B40F5B4}" type="slidenum">
              <a:rPr lang="zh-CN" altLang="en-US" smtClean="0"/>
              <a:t>17</a:t>
            </a:fld>
            <a:endParaRPr lang="zh-CN" altLang="en-US"/>
          </a:p>
        </p:txBody>
      </p:sp>
    </p:spTree>
    <p:extLst>
      <p:ext uri="{BB962C8B-B14F-4D97-AF65-F5344CB8AC3E}">
        <p14:creationId xmlns:p14="http://schemas.microsoft.com/office/powerpoint/2010/main" val="280726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Execution</a:t>
            </a:r>
            <a:r>
              <a:rPr lang="zh-CN" altLang="en-US" dirty="0"/>
              <a:t>可以理解为一个小程序片段，一个小过程，如拿起一样东西可以理解为一个</a:t>
            </a:r>
            <a:r>
              <a:rPr lang="en-US" altLang="zh-CN" dirty="0"/>
              <a:t>Execution</a:t>
            </a:r>
            <a:r>
              <a:rPr lang="zh-CN" altLang="en-US" dirty="0"/>
              <a:t>，杀了一只怪，可以理解为一个</a:t>
            </a:r>
            <a:r>
              <a:rPr lang="en-US" altLang="zh-CN" dirty="0"/>
              <a:t>Execution</a:t>
            </a:r>
            <a:r>
              <a:rPr lang="zh-CN" altLang="en-US" dirty="0"/>
              <a:t>。</a:t>
            </a:r>
          </a:p>
        </p:txBody>
      </p:sp>
      <p:sp>
        <p:nvSpPr>
          <p:cNvPr id="4" name="Slide Number Placeholder 3"/>
          <p:cNvSpPr>
            <a:spLocks noGrp="1"/>
          </p:cNvSpPr>
          <p:nvPr>
            <p:ph type="sldNum" sz="quarter" idx="5"/>
          </p:nvPr>
        </p:nvSpPr>
        <p:spPr/>
        <p:txBody>
          <a:bodyPr/>
          <a:lstStyle/>
          <a:p>
            <a:fld id="{41250429-70CE-40E3-8EC3-13407B40F5B4}" type="slidenum">
              <a:rPr lang="zh-CN" altLang="en-US" smtClean="0"/>
              <a:t>18</a:t>
            </a:fld>
            <a:endParaRPr lang="zh-CN" altLang="en-US"/>
          </a:p>
        </p:txBody>
      </p:sp>
    </p:spTree>
    <p:extLst>
      <p:ext uri="{BB962C8B-B14F-4D97-AF65-F5344CB8AC3E}">
        <p14:creationId xmlns:p14="http://schemas.microsoft.com/office/powerpoint/2010/main" val="71444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可以看出，它们除了发生器不一样以外，在发生器触发</a:t>
            </a:r>
            <a:r>
              <a:rPr lang="en-US" altLang="zh-CN" dirty="0"/>
              <a:t>Execution</a:t>
            </a:r>
            <a:r>
              <a:rPr lang="zh-CN" altLang="en-US" dirty="0"/>
              <a:t>后所走的逻辑是一致的，只是</a:t>
            </a:r>
            <a:r>
              <a:rPr lang="en-US" altLang="zh-CN" dirty="0"/>
              <a:t>Game Save</a:t>
            </a:r>
            <a:r>
              <a:rPr lang="zh-CN" altLang="en-US" dirty="0"/>
              <a:t>还多了一个存储的功能。多人合作游戏部分也可以通过简单拷贝多个</a:t>
            </a:r>
            <a:r>
              <a:rPr lang="en-US" altLang="zh-CN" dirty="0"/>
              <a:t>Execution</a:t>
            </a:r>
            <a:r>
              <a:rPr lang="zh-CN" altLang="en-US" dirty="0"/>
              <a:t>的方式来实现。</a:t>
            </a:r>
          </a:p>
        </p:txBody>
      </p:sp>
      <p:sp>
        <p:nvSpPr>
          <p:cNvPr id="4" name="Slide Number Placeholder 3"/>
          <p:cNvSpPr>
            <a:spLocks noGrp="1"/>
          </p:cNvSpPr>
          <p:nvPr>
            <p:ph type="sldNum" sz="quarter" idx="5"/>
          </p:nvPr>
        </p:nvSpPr>
        <p:spPr/>
        <p:txBody>
          <a:bodyPr/>
          <a:lstStyle/>
          <a:p>
            <a:fld id="{41250429-70CE-40E3-8EC3-13407B40F5B4}" type="slidenum">
              <a:rPr lang="zh-CN" altLang="en-US" smtClean="0"/>
              <a:t>19</a:t>
            </a:fld>
            <a:endParaRPr lang="zh-CN" altLang="en-US"/>
          </a:p>
        </p:txBody>
      </p:sp>
    </p:spTree>
    <p:extLst>
      <p:ext uri="{BB962C8B-B14F-4D97-AF65-F5344CB8AC3E}">
        <p14:creationId xmlns:p14="http://schemas.microsoft.com/office/powerpoint/2010/main" val="2624210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因为</a:t>
            </a:r>
            <a:r>
              <a:rPr lang="en-US" altLang="zh-CN" dirty="0" err="1"/>
              <a:t>callstack</a:t>
            </a:r>
            <a:r>
              <a:rPr lang="zh-CN" altLang="en-US" dirty="0"/>
              <a:t>中存储了玩家操作的完整历史，因此，操作的回滚变得可行及简单。</a:t>
            </a:r>
          </a:p>
        </p:txBody>
      </p:sp>
      <p:sp>
        <p:nvSpPr>
          <p:cNvPr id="4" name="Slide Number Placeholder 3"/>
          <p:cNvSpPr>
            <a:spLocks noGrp="1"/>
          </p:cNvSpPr>
          <p:nvPr>
            <p:ph type="sldNum" sz="quarter" idx="5"/>
          </p:nvPr>
        </p:nvSpPr>
        <p:spPr/>
        <p:txBody>
          <a:bodyPr/>
          <a:lstStyle/>
          <a:p>
            <a:fld id="{41250429-70CE-40E3-8EC3-13407B40F5B4}" type="slidenum">
              <a:rPr lang="zh-CN" altLang="en-US" smtClean="0"/>
              <a:t>20</a:t>
            </a:fld>
            <a:endParaRPr lang="zh-CN" altLang="en-US"/>
          </a:p>
        </p:txBody>
      </p:sp>
    </p:spTree>
    <p:extLst>
      <p:ext uri="{BB962C8B-B14F-4D97-AF65-F5344CB8AC3E}">
        <p14:creationId xmlns:p14="http://schemas.microsoft.com/office/powerpoint/2010/main" val="2416969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ltLang="zh-CN"/>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124584783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3909483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ltLang="zh-CN"/>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34148478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ltLang="zh-CN"/>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42EEEA-3FE7-46B2-84CA-3331DE4F7207}" type="slidenum">
              <a:rPr lang="zh-CN" altLang="en-US" smtClean="0"/>
              <a:t>‹#›</a:t>
            </a:fld>
            <a:endParaRPr lang="zh-CN" alt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295124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ltLang="zh-CN"/>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4086321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ltLang="zh-CN"/>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3" name="Date Placeholder 2"/>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2712212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ltLang="zh-CN"/>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3" name="Date Placeholder 2"/>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334323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2452306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11585825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3655666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ltLang="zh-CN"/>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3184867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1429144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ltLang="zh-CN"/>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1572905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4020992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1807702455"/>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ltLang="zh-CN"/>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3350650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0567DC41-5E7F-4BA7-BD13-43C9C7EFBBC8}" type="datetimeFigureOut">
              <a:rPr lang="zh-CN" altLang="en-US" smtClean="0"/>
              <a:t>2019/8/29</a:t>
            </a:fld>
            <a:endParaRPr lang="zh-CN" alt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3378166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567DC41-5E7F-4BA7-BD13-43C9C7EFBBC8}" type="datetimeFigureOut">
              <a:rPr lang="zh-CN" altLang="en-US" smtClean="0"/>
              <a:t>2019/8/29</a:t>
            </a:fld>
            <a:endParaRPr lang="zh-CN" alt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zh-CN" alt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A42EEEA-3FE7-46B2-84CA-3331DE4F7207}" type="slidenum">
              <a:rPr lang="zh-CN" altLang="en-US" smtClean="0"/>
              <a:t>‹#›</a:t>
            </a:fld>
            <a:endParaRPr lang="zh-CN" altLang="en-US"/>
          </a:p>
        </p:txBody>
      </p:sp>
    </p:spTree>
    <p:extLst>
      <p:ext uri="{BB962C8B-B14F-4D97-AF65-F5344CB8AC3E}">
        <p14:creationId xmlns:p14="http://schemas.microsoft.com/office/powerpoint/2010/main" val="2287386499"/>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A759E-F904-40DE-B9E3-76E317F3B67E}"/>
              </a:ext>
            </a:extLst>
          </p:cNvPr>
          <p:cNvSpPr>
            <a:spLocks noGrp="1"/>
          </p:cNvSpPr>
          <p:nvPr>
            <p:ph type="ctrTitle"/>
          </p:nvPr>
        </p:nvSpPr>
        <p:spPr/>
        <p:txBody>
          <a:bodyPr/>
          <a:lstStyle/>
          <a:p>
            <a:r>
              <a:rPr lang="en-US" altLang="zh-CN" dirty="0"/>
              <a:t>2019CJ</a:t>
            </a:r>
            <a:endParaRPr lang="zh-CN" altLang="en-US" dirty="0"/>
          </a:p>
        </p:txBody>
      </p:sp>
      <p:sp>
        <p:nvSpPr>
          <p:cNvPr id="3" name="Subtitle 2">
            <a:extLst>
              <a:ext uri="{FF2B5EF4-FFF2-40B4-BE49-F238E27FC236}">
                <a16:creationId xmlns:a16="http://schemas.microsoft.com/office/drawing/2014/main" id="{EC0D0E7C-AB72-4750-8FD7-E6C598A81301}"/>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8240802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2D4A4-F067-43CD-8D1E-F49CB0CCC27B}"/>
              </a:ext>
            </a:extLst>
          </p:cNvPr>
          <p:cNvSpPr>
            <a:spLocks noGrp="1"/>
          </p:cNvSpPr>
          <p:nvPr>
            <p:ph type="title"/>
          </p:nvPr>
        </p:nvSpPr>
        <p:spPr/>
        <p:txBody>
          <a:bodyPr/>
          <a:lstStyle/>
          <a:p>
            <a:r>
              <a:rPr lang="zh-CN" altLang="en-US" dirty="0"/>
              <a:t>从战斗策略设计入手</a:t>
            </a:r>
            <a:r>
              <a:rPr lang="en-US" altLang="zh-CN" dirty="0"/>
              <a:t>-</a:t>
            </a:r>
            <a:r>
              <a:rPr lang="zh-CN" altLang="en-US" dirty="0"/>
              <a:t>猎魂觉醒</a:t>
            </a:r>
          </a:p>
        </p:txBody>
      </p:sp>
      <p:sp>
        <p:nvSpPr>
          <p:cNvPr id="3" name="Content Placeholder 2">
            <a:extLst>
              <a:ext uri="{FF2B5EF4-FFF2-40B4-BE49-F238E27FC236}">
                <a16:creationId xmlns:a16="http://schemas.microsoft.com/office/drawing/2014/main" id="{27C560B9-E8D3-4495-87F4-53D7E51311D6}"/>
              </a:ext>
            </a:extLst>
          </p:cNvPr>
          <p:cNvSpPr>
            <a:spLocks noGrp="1"/>
          </p:cNvSpPr>
          <p:nvPr>
            <p:ph idx="1"/>
          </p:nvPr>
        </p:nvSpPr>
        <p:spPr>
          <a:xfrm>
            <a:off x="913795" y="1732449"/>
            <a:ext cx="10353762" cy="4716059"/>
          </a:xfrm>
        </p:spPr>
        <p:txBody>
          <a:bodyPr>
            <a:normAutofit fontScale="92500" lnSpcReduction="10000"/>
          </a:bodyPr>
          <a:lstStyle/>
          <a:p>
            <a:r>
              <a:rPr lang="zh-CN" altLang="en-US" dirty="0"/>
              <a:t>通过武器、技能、符文、魂技、特技的互相组合，形成不同流派。</a:t>
            </a:r>
            <a:endParaRPr lang="en-US" altLang="zh-CN" dirty="0"/>
          </a:p>
          <a:p>
            <a:r>
              <a:rPr lang="zh-CN" altLang="en-US" dirty="0"/>
              <a:t>不同流派有不同的优势与劣势，同一个玩家可以在多种流派间切换。</a:t>
            </a:r>
            <a:endParaRPr lang="en-US" altLang="zh-CN" dirty="0"/>
          </a:p>
          <a:p>
            <a:r>
              <a:rPr lang="zh-CN" altLang="en-US" dirty="0"/>
              <a:t>不同</a:t>
            </a:r>
            <a:r>
              <a:rPr lang="en-US" altLang="zh-CN" dirty="0"/>
              <a:t>BOSS</a:t>
            </a:r>
            <a:r>
              <a:rPr lang="zh-CN" altLang="en-US" dirty="0"/>
              <a:t>，不同场景对不同流派的相性不同，使得玩家需要针对不同</a:t>
            </a:r>
            <a:r>
              <a:rPr lang="en-US" altLang="zh-CN" dirty="0"/>
              <a:t>BOSS</a:t>
            </a:r>
            <a:r>
              <a:rPr lang="zh-CN" altLang="en-US" dirty="0"/>
              <a:t>，不同场景考虑使用不同流派。</a:t>
            </a:r>
          </a:p>
          <a:p>
            <a:r>
              <a:rPr lang="zh-CN" altLang="en-US" dirty="0"/>
              <a:t>由于素材收集的需要，需要触发</a:t>
            </a:r>
            <a:r>
              <a:rPr lang="en-US" altLang="zh-CN" dirty="0"/>
              <a:t>BOSS</a:t>
            </a:r>
            <a:r>
              <a:rPr lang="zh-CN" altLang="en-US" dirty="0"/>
              <a:t>断肢，需要玩家对战斗方式进行思考。</a:t>
            </a:r>
            <a:endParaRPr lang="en-US" altLang="zh-CN" dirty="0"/>
          </a:p>
          <a:p>
            <a:r>
              <a:rPr lang="zh-CN" altLang="en-US" dirty="0"/>
              <a:t>通过战斗策略，来让玩家得到游戏体验。</a:t>
            </a:r>
            <a:endParaRPr lang="en-US" altLang="zh-CN" dirty="0"/>
          </a:p>
          <a:p>
            <a:endParaRPr lang="en-US" altLang="zh-CN" dirty="0"/>
          </a:p>
          <a:p>
            <a:r>
              <a:rPr lang="zh-CN" altLang="en-US" dirty="0"/>
              <a:t>不同流派的形成：</a:t>
            </a:r>
            <a:endParaRPr lang="en-US" altLang="zh-CN" dirty="0"/>
          </a:p>
          <a:p>
            <a:pPr lvl="1"/>
            <a:r>
              <a:rPr lang="zh-CN" altLang="en-US" dirty="0"/>
              <a:t>清晰定义游戏的战斗目标</a:t>
            </a:r>
            <a:r>
              <a:rPr lang="en-US" altLang="zh-CN" dirty="0"/>
              <a:t>---</a:t>
            </a:r>
            <a:r>
              <a:rPr lang="zh-CN" altLang="en-US" dirty="0"/>
              <a:t>击杀</a:t>
            </a:r>
            <a:r>
              <a:rPr lang="en-US" altLang="zh-CN" dirty="0"/>
              <a:t>BOSS</a:t>
            </a:r>
            <a:r>
              <a:rPr lang="zh-CN" altLang="en-US" dirty="0"/>
              <a:t>，素材收集。</a:t>
            </a:r>
          </a:p>
          <a:p>
            <a:pPr lvl="1"/>
            <a:r>
              <a:rPr lang="zh-CN" altLang="en-US" dirty="0"/>
              <a:t>抽象最简战斗循环</a:t>
            </a:r>
            <a:r>
              <a:rPr lang="en-US" altLang="zh-CN" dirty="0"/>
              <a:t>---Boss</a:t>
            </a:r>
            <a:r>
              <a:rPr lang="zh-CN" altLang="en-US" dirty="0"/>
              <a:t>攻击</a:t>
            </a:r>
            <a:r>
              <a:rPr lang="en-US" altLang="zh-CN" dirty="0"/>
              <a:t>-&gt;</a:t>
            </a:r>
            <a:r>
              <a:rPr lang="zh-CN" altLang="en-US" dirty="0"/>
              <a:t>承担伤害</a:t>
            </a:r>
            <a:r>
              <a:rPr lang="en-US" altLang="zh-CN" dirty="0"/>
              <a:t>-&gt;</a:t>
            </a:r>
            <a:r>
              <a:rPr lang="zh-CN" altLang="en-US" dirty="0"/>
              <a:t>输出伤害</a:t>
            </a:r>
            <a:r>
              <a:rPr lang="en-US" altLang="zh-CN" dirty="0"/>
              <a:t>-&gt;Boss</a:t>
            </a:r>
            <a:r>
              <a:rPr lang="zh-CN" altLang="en-US" dirty="0"/>
              <a:t>攻击。</a:t>
            </a:r>
          </a:p>
          <a:p>
            <a:pPr lvl="1"/>
            <a:r>
              <a:rPr lang="zh-CN" altLang="en-US" dirty="0"/>
              <a:t>从循环中演进出基本策略和进阶策略</a:t>
            </a:r>
            <a:r>
              <a:rPr lang="en-US" altLang="zh-CN" dirty="0"/>
              <a:t>---</a:t>
            </a:r>
            <a:r>
              <a:rPr lang="zh-CN" altLang="en-US" dirty="0"/>
              <a:t>躲避、断肢、麻痹等功能。</a:t>
            </a:r>
            <a:endParaRPr lang="en-US" altLang="zh-CN" dirty="0"/>
          </a:p>
          <a:p>
            <a:pPr lvl="1"/>
            <a:r>
              <a:rPr lang="zh-CN" altLang="en-US" dirty="0"/>
              <a:t>不同</a:t>
            </a:r>
            <a:r>
              <a:rPr lang="en-US" altLang="zh-CN" dirty="0"/>
              <a:t>BOSS</a:t>
            </a:r>
            <a:r>
              <a:rPr lang="zh-CN" altLang="en-US" dirty="0"/>
              <a:t>、场景适应不同流派，但不同流派切换存在将就方案，即有核心装备即可。</a:t>
            </a:r>
            <a:endParaRPr lang="en-US" altLang="zh-CN" dirty="0"/>
          </a:p>
        </p:txBody>
      </p:sp>
    </p:spTree>
    <p:extLst>
      <p:ext uri="{BB962C8B-B14F-4D97-AF65-F5344CB8AC3E}">
        <p14:creationId xmlns:p14="http://schemas.microsoft.com/office/powerpoint/2010/main" val="3319716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368CE8-C1CA-4DA6-9FA8-57F674EC0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22" y="1395187"/>
            <a:ext cx="13133667" cy="5315031"/>
          </a:xfrm>
          <a:prstGeom prst="rect">
            <a:avLst/>
          </a:prstGeom>
        </p:spPr>
      </p:pic>
      <p:sp>
        <p:nvSpPr>
          <p:cNvPr id="2" name="Title 1">
            <a:extLst>
              <a:ext uri="{FF2B5EF4-FFF2-40B4-BE49-F238E27FC236}">
                <a16:creationId xmlns:a16="http://schemas.microsoft.com/office/drawing/2014/main" id="{E05D4643-753A-4D3A-888F-58D1FFF7A421}"/>
              </a:ext>
            </a:extLst>
          </p:cNvPr>
          <p:cNvSpPr>
            <a:spLocks noGrp="1"/>
          </p:cNvSpPr>
          <p:nvPr>
            <p:ph type="title"/>
          </p:nvPr>
        </p:nvSpPr>
        <p:spPr/>
        <p:txBody>
          <a:bodyPr/>
          <a:lstStyle/>
          <a:p>
            <a:r>
              <a:rPr lang="zh-CN" altLang="en-US" dirty="0"/>
              <a:t>从声音入手</a:t>
            </a:r>
            <a:r>
              <a:rPr lang="en-US" altLang="zh-CN" dirty="0"/>
              <a:t>-</a:t>
            </a:r>
            <a:r>
              <a:rPr lang="zh-CN" altLang="en-US" dirty="0"/>
              <a:t>圣斗士星矢</a:t>
            </a:r>
          </a:p>
        </p:txBody>
      </p:sp>
      <p:sp>
        <p:nvSpPr>
          <p:cNvPr id="3" name="Content Placeholder 2">
            <a:extLst>
              <a:ext uri="{FF2B5EF4-FFF2-40B4-BE49-F238E27FC236}">
                <a16:creationId xmlns:a16="http://schemas.microsoft.com/office/drawing/2014/main" id="{42C528C0-744C-4470-A749-FC797C3DFDB3}"/>
              </a:ext>
            </a:extLst>
          </p:cNvPr>
          <p:cNvSpPr>
            <a:spLocks noGrp="1"/>
          </p:cNvSpPr>
          <p:nvPr>
            <p:ph idx="1"/>
          </p:nvPr>
        </p:nvSpPr>
        <p:spPr>
          <a:xfrm>
            <a:off x="913795" y="1732449"/>
            <a:ext cx="5985769" cy="4400496"/>
          </a:xfrm>
        </p:spPr>
        <p:txBody>
          <a:bodyPr>
            <a:normAutofit fontScale="92500" lnSpcReduction="10000"/>
          </a:bodyPr>
          <a:lstStyle/>
          <a:p>
            <a:r>
              <a:rPr lang="zh-CN" altLang="en-US" dirty="0"/>
              <a:t>情绪（喜怒哀乐）是短暂的、善变的；情感（爱恨）是长期的、稳定的。通过长期适当的情绪体验，最终形成良好的情感体验。</a:t>
            </a:r>
            <a:endParaRPr lang="en-US" altLang="zh-CN" dirty="0"/>
          </a:p>
          <a:p>
            <a:r>
              <a:rPr lang="zh-CN" altLang="en-US" dirty="0"/>
              <a:t>人物出场自带</a:t>
            </a:r>
            <a:r>
              <a:rPr lang="en-US" altLang="zh-CN" dirty="0"/>
              <a:t>BGM</a:t>
            </a:r>
            <a:r>
              <a:rPr lang="zh-CN" altLang="en-US" dirty="0"/>
              <a:t>，用以塑造角色。</a:t>
            </a:r>
            <a:endParaRPr lang="en-US" altLang="zh-CN" dirty="0"/>
          </a:p>
          <a:p>
            <a:r>
              <a:rPr lang="zh-CN" altLang="en-US" dirty="0"/>
              <a:t>剧情中通过关键帧来转换音乐，从而实现剧情中的情感转折与延续。</a:t>
            </a:r>
          </a:p>
          <a:p>
            <a:r>
              <a:rPr lang="zh-CN" altLang="en-US" dirty="0"/>
              <a:t>主界面播放天马座的幻想，照顾情怀玩家。</a:t>
            </a:r>
          </a:p>
          <a:p>
            <a:r>
              <a:rPr lang="zh-CN" altLang="en-US" dirty="0"/>
              <a:t>完整放完再放下一个音乐，不要突兀的打断，保持连贯性。</a:t>
            </a:r>
          </a:p>
          <a:p>
            <a:r>
              <a:rPr lang="zh-CN" altLang="en-US" dirty="0"/>
              <a:t>利用噪音无调性，可随意融合，在战斗音效中通过噪音融合来创造新的音效。</a:t>
            </a:r>
          </a:p>
          <a:p>
            <a:r>
              <a:rPr lang="zh-CN" altLang="en-US" dirty="0"/>
              <a:t>另外在抽卡界面（关键付费点）上，设置了比较燃的音乐，让付费体验更好。</a:t>
            </a:r>
          </a:p>
        </p:txBody>
      </p:sp>
    </p:spTree>
    <p:extLst>
      <p:ext uri="{BB962C8B-B14F-4D97-AF65-F5344CB8AC3E}">
        <p14:creationId xmlns:p14="http://schemas.microsoft.com/office/powerpoint/2010/main" val="9826370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212CE-8E43-44BC-9831-2E4A5B27DEE3}"/>
              </a:ext>
            </a:extLst>
          </p:cNvPr>
          <p:cNvSpPr>
            <a:spLocks noGrp="1"/>
          </p:cNvSpPr>
          <p:nvPr>
            <p:ph type="title"/>
          </p:nvPr>
        </p:nvSpPr>
        <p:spPr/>
        <p:txBody>
          <a:bodyPr/>
          <a:lstStyle/>
          <a:p>
            <a:r>
              <a:rPr lang="zh-CN" altLang="en-US" dirty="0"/>
              <a:t>游戏设计的思考案</a:t>
            </a:r>
          </a:p>
        </p:txBody>
      </p:sp>
      <p:sp>
        <p:nvSpPr>
          <p:cNvPr id="3" name="Content Placeholder 2">
            <a:extLst>
              <a:ext uri="{FF2B5EF4-FFF2-40B4-BE49-F238E27FC236}">
                <a16:creationId xmlns:a16="http://schemas.microsoft.com/office/drawing/2014/main" id="{8A73C246-1D48-4D8E-9A5E-F299D48CC8F9}"/>
              </a:ext>
            </a:extLst>
          </p:cNvPr>
          <p:cNvSpPr>
            <a:spLocks noGrp="1"/>
          </p:cNvSpPr>
          <p:nvPr>
            <p:ph idx="1"/>
          </p:nvPr>
        </p:nvSpPr>
        <p:spPr>
          <a:xfrm>
            <a:off x="913795" y="1732449"/>
            <a:ext cx="7537478" cy="4724010"/>
          </a:xfrm>
        </p:spPr>
        <p:txBody>
          <a:bodyPr>
            <a:normAutofit fontScale="92500" lnSpcReduction="20000"/>
          </a:bodyPr>
          <a:lstStyle/>
          <a:p>
            <a:r>
              <a:rPr lang="zh-CN" altLang="en-US" dirty="0"/>
              <a:t>作为制作者能做得：</a:t>
            </a:r>
          </a:p>
          <a:p>
            <a:pPr lvl="1"/>
            <a:r>
              <a:rPr lang="zh-CN" altLang="en-US" dirty="0"/>
              <a:t>游戏亮点 制作新颖易懂的</a:t>
            </a:r>
            <a:r>
              <a:rPr lang="en-US" altLang="zh-CN" dirty="0"/>
              <a:t>UX</a:t>
            </a:r>
            <a:r>
              <a:rPr lang="zh-CN" altLang="en-US" dirty="0"/>
              <a:t>（用户体验）。</a:t>
            </a:r>
          </a:p>
          <a:p>
            <a:pPr lvl="1"/>
            <a:r>
              <a:rPr lang="zh-CN" altLang="en-US" dirty="0"/>
              <a:t>游戏内容 制作符合玩家期待的游戏。</a:t>
            </a:r>
          </a:p>
          <a:p>
            <a:pPr lvl="1"/>
            <a:r>
              <a:rPr lang="zh-CN" altLang="en-US" dirty="0"/>
              <a:t>回味游戏 游戏便于分享传播。</a:t>
            </a:r>
            <a:endParaRPr lang="en-US" altLang="zh-CN" dirty="0"/>
          </a:p>
          <a:p>
            <a:pPr lvl="1"/>
            <a:endParaRPr lang="en-US" altLang="zh-CN" dirty="0"/>
          </a:p>
          <a:p>
            <a:r>
              <a:rPr lang="zh-CN" altLang="en-US" dirty="0"/>
              <a:t>跨越核心玩家与大众玩家的鸿沟，关键在于回味游戏。</a:t>
            </a:r>
          </a:p>
          <a:p>
            <a:pPr lvl="1"/>
            <a:r>
              <a:rPr lang="zh-CN" altLang="en-US" dirty="0"/>
              <a:t>即早期玩游戏的是核心玩家，如何让游戏从核心玩家向大众玩家普及，需要的是回味游戏，通关回味游戏来产生分享与传播。</a:t>
            </a:r>
            <a:endParaRPr lang="en-US" altLang="zh-CN" dirty="0"/>
          </a:p>
          <a:p>
            <a:pPr marL="450000" lvl="1" indent="0">
              <a:buNone/>
            </a:pPr>
            <a:endParaRPr lang="zh-CN" altLang="en-US" dirty="0"/>
          </a:p>
          <a:p>
            <a:r>
              <a:rPr lang="zh-CN" altLang="en-US" dirty="0"/>
              <a:t>回味游戏：</a:t>
            </a:r>
            <a:endParaRPr lang="en-US" altLang="zh-CN" dirty="0"/>
          </a:p>
          <a:p>
            <a:pPr lvl="1"/>
            <a:r>
              <a:rPr lang="zh-CN" altLang="en-US" dirty="0"/>
              <a:t>游戏的优点简单易懂便于描述。</a:t>
            </a:r>
          </a:p>
          <a:p>
            <a:pPr lvl="1"/>
            <a:r>
              <a:rPr lang="zh-CN" altLang="en-US" dirty="0"/>
              <a:t>有上传后容易引起兴趣的游戏截图。</a:t>
            </a:r>
          </a:p>
          <a:p>
            <a:pPr lvl="1"/>
            <a:r>
              <a:rPr lang="zh-CN" altLang="en-US" dirty="0"/>
              <a:t>精彩的游戏实况视频。</a:t>
            </a:r>
            <a:endParaRPr lang="en-US" altLang="zh-CN" dirty="0"/>
          </a:p>
          <a:p>
            <a:pPr lvl="1"/>
            <a:r>
              <a:rPr lang="zh-CN" altLang="en-US" dirty="0"/>
              <a:t>令人想要讨论的游戏攻略或游戏分析。</a:t>
            </a:r>
          </a:p>
        </p:txBody>
      </p:sp>
    </p:spTree>
    <p:extLst>
      <p:ext uri="{BB962C8B-B14F-4D97-AF65-F5344CB8AC3E}">
        <p14:creationId xmlns:p14="http://schemas.microsoft.com/office/powerpoint/2010/main" val="1460066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046035-F47F-4D0F-877E-3DC3582C7C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1239" y="3543837"/>
            <a:ext cx="5562600" cy="3133725"/>
          </a:xfrm>
          <a:prstGeom prst="rect">
            <a:avLst/>
          </a:prstGeom>
        </p:spPr>
      </p:pic>
      <p:pic>
        <p:nvPicPr>
          <p:cNvPr id="7" name="Picture 6">
            <a:extLst>
              <a:ext uri="{FF2B5EF4-FFF2-40B4-BE49-F238E27FC236}">
                <a16:creationId xmlns:a16="http://schemas.microsoft.com/office/drawing/2014/main" id="{6D178424-B3DA-4040-9438-2E17362041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046" y="2634821"/>
            <a:ext cx="4572000" cy="2571750"/>
          </a:xfrm>
          <a:prstGeom prst="rect">
            <a:avLst/>
          </a:prstGeom>
        </p:spPr>
      </p:pic>
      <p:sp>
        <p:nvSpPr>
          <p:cNvPr id="2" name="Title 1">
            <a:extLst>
              <a:ext uri="{FF2B5EF4-FFF2-40B4-BE49-F238E27FC236}">
                <a16:creationId xmlns:a16="http://schemas.microsoft.com/office/drawing/2014/main" id="{BF606A50-7379-4EDA-BB90-DD27D39F26A1}"/>
              </a:ext>
            </a:extLst>
          </p:cNvPr>
          <p:cNvSpPr>
            <a:spLocks noGrp="1"/>
          </p:cNvSpPr>
          <p:nvPr>
            <p:ph type="title"/>
          </p:nvPr>
        </p:nvSpPr>
        <p:spPr/>
        <p:txBody>
          <a:bodyPr>
            <a:normAutofit/>
          </a:bodyPr>
          <a:lstStyle/>
          <a:p>
            <a:r>
              <a:rPr lang="zh-CN" altLang="en-US" dirty="0"/>
              <a:t>游戏设计的思考案</a:t>
            </a:r>
            <a:r>
              <a:rPr lang="en-US" altLang="zh-CN" dirty="0"/>
              <a:t>-《</a:t>
            </a:r>
            <a:r>
              <a:rPr lang="zh-CN" altLang="en-US" dirty="0"/>
              <a:t>如龙</a:t>
            </a:r>
            <a:r>
              <a:rPr lang="en-US" altLang="zh-CN" dirty="0"/>
              <a:t>》</a:t>
            </a:r>
            <a:endParaRPr lang="zh-CN" altLang="en-US" dirty="0"/>
          </a:p>
        </p:txBody>
      </p:sp>
      <p:sp>
        <p:nvSpPr>
          <p:cNvPr id="3" name="Content Placeholder 2">
            <a:extLst>
              <a:ext uri="{FF2B5EF4-FFF2-40B4-BE49-F238E27FC236}">
                <a16:creationId xmlns:a16="http://schemas.microsoft.com/office/drawing/2014/main" id="{224B6AA1-D0C4-4469-AE35-CCE3D13DE607}"/>
              </a:ext>
            </a:extLst>
          </p:cNvPr>
          <p:cNvSpPr>
            <a:spLocks noGrp="1"/>
          </p:cNvSpPr>
          <p:nvPr>
            <p:ph idx="1"/>
          </p:nvPr>
        </p:nvSpPr>
        <p:spPr/>
        <p:txBody>
          <a:bodyPr>
            <a:normAutofit/>
          </a:bodyPr>
          <a:lstStyle/>
          <a:p>
            <a:r>
              <a:rPr lang="zh-CN" altLang="en-US" dirty="0"/>
              <a:t>游戏亮点</a:t>
            </a:r>
            <a:r>
              <a:rPr lang="en-US" altLang="zh-CN" dirty="0"/>
              <a:t>-</a:t>
            </a:r>
            <a:r>
              <a:rPr lang="zh-CN" altLang="en-US" dirty="0"/>
              <a:t>创造期待</a:t>
            </a:r>
          </a:p>
          <a:p>
            <a:pPr lvl="1"/>
            <a:r>
              <a:rPr lang="zh-CN" altLang="en-US" dirty="0"/>
              <a:t>谁都听说过的，却没体验过的世界，想要体验的世界 </a:t>
            </a:r>
            <a:r>
              <a:rPr lang="en-US" altLang="zh-CN" dirty="0"/>
              <a:t>+ </a:t>
            </a:r>
            <a:r>
              <a:rPr lang="zh-CN" altLang="en-US" dirty="0"/>
              <a:t>真实感。</a:t>
            </a:r>
          </a:p>
          <a:p>
            <a:pPr lvl="1"/>
            <a:r>
              <a:rPr lang="zh-CN" altLang="en-US" dirty="0"/>
              <a:t>黑道与黑社会。</a:t>
            </a:r>
          </a:p>
          <a:p>
            <a:pPr lvl="1"/>
            <a:r>
              <a:rPr lang="zh-CN" altLang="en-US" dirty="0"/>
              <a:t>正统的现代剧。</a:t>
            </a:r>
          </a:p>
          <a:p>
            <a:pPr lvl="1"/>
            <a:r>
              <a:rPr lang="zh-CN" altLang="en-US" dirty="0"/>
              <a:t>日本第一的娱乐街。</a:t>
            </a:r>
          </a:p>
          <a:p>
            <a:pPr lvl="1"/>
            <a:r>
              <a:rPr lang="zh-CN" altLang="en-US" dirty="0"/>
              <a:t>拳拳到肉的互殴。</a:t>
            </a:r>
          </a:p>
          <a:p>
            <a:endParaRPr lang="zh-CN" altLang="en-US" dirty="0"/>
          </a:p>
        </p:txBody>
      </p:sp>
    </p:spTree>
    <p:extLst>
      <p:ext uri="{BB962C8B-B14F-4D97-AF65-F5344CB8AC3E}">
        <p14:creationId xmlns:p14="http://schemas.microsoft.com/office/powerpoint/2010/main" val="543002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BCE6B-58F5-4B60-B3A7-1E850312DB4E}"/>
              </a:ext>
            </a:extLst>
          </p:cNvPr>
          <p:cNvSpPr>
            <a:spLocks noGrp="1"/>
          </p:cNvSpPr>
          <p:nvPr>
            <p:ph type="title"/>
          </p:nvPr>
        </p:nvSpPr>
        <p:spPr/>
        <p:txBody>
          <a:bodyPr/>
          <a:lstStyle/>
          <a:p>
            <a:r>
              <a:rPr lang="zh-CN" altLang="en-US" dirty="0"/>
              <a:t>游戏设计的思考案</a:t>
            </a:r>
            <a:r>
              <a:rPr lang="en-US" altLang="zh-CN" dirty="0"/>
              <a:t>-《</a:t>
            </a:r>
            <a:r>
              <a:rPr lang="zh-CN" altLang="en-US" dirty="0"/>
              <a:t>如龙</a:t>
            </a:r>
            <a:r>
              <a:rPr lang="en-US" altLang="zh-CN" dirty="0"/>
              <a:t>》</a:t>
            </a:r>
            <a:endParaRPr lang="zh-CN" altLang="en-US" dirty="0"/>
          </a:p>
        </p:txBody>
      </p:sp>
      <p:sp>
        <p:nvSpPr>
          <p:cNvPr id="3" name="Content Placeholder 2">
            <a:extLst>
              <a:ext uri="{FF2B5EF4-FFF2-40B4-BE49-F238E27FC236}">
                <a16:creationId xmlns:a16="http://schemas.microsoft.com/office/drawing/2014/main" id="{0F2BB0F5-A1B9-4C5B-9C5D-DF30C5766050}"/>
              </a:ext>
            </a:extLst>
          </p:cNvPr>
          <p:cNvSpPr>
            <a:spLocks noGrp="1"/>
          </p:cNvSpPr>
          <p:nvPr>
            <p:ph idx="1"/>
          </p:nvPr>
        </p:nvSpPr>
        <p:spPr>
          <a:xfrm>
            <a:off x="913795" y="1732449"/>
            <a:ext cx="4055770" cy="4058751"/>
          </a:xfrm>
        </p:spPr>
        <p:txBody>
          <a:bodyPr/>
          <a:lstStyle/>
          <a:p>
            <a:r>
              <a:rPr lang="zh-CN" altLang="en-US" dirty="0"/>
              <a:t>游戏内容</a:t>
            </a:r>
            <a:r>
              <a:rPr lang="en-US" altLang="zh-CN" dirty="0"/>
              <a:t>-</a:t>
            </a:r>
            <a:r>
              <a:rPr lang="zh-CN" altLang="en-US" dirty="0"/>
              <a:t>超越期待</a:t>
            </a:r>
            <a:endParaRPr lang="en-US" altLang="zh-CN" dirty="0"/>
          </a:p>
          <a:p>
            <a:pPr lvl="1"/>
            <a:r>
              <a:rPr lang="zh-CN" altLang="en-US" dirty="0"/>
              <a:t>游玩之后才感受到的体验。</a:t>
            </a:r>
          </a:p>
          <a:p>
            <a:pPr lvl="1"/>
            <a:r>
              <a:rPr lang="zh-CN" altLang="en-US" dirty="0"/>
              <a:t>产生真实感的代入感。</a:t>
            </a:r>
          </a:p>
          <a:p>
            <a:pPr lvl="1"/>
            <a:r>
              <a:rPr lang="zh-CN" altLang="en-US" dirty="0"/>
              <a:t>剧情的热烈、紧张和感动。</a:t>
            </a:r>
          </a:p>
          <a:p>
            <a:pPr lvl="1"/>
            <a:r>
              <a:rPr lang="zh-CN" altLang="en-US" dirty="0"/>
              <a:t>欢乐街丰富的体验。</a:t>
            </a:r>
          </a:p>
          <a:p>
            <a:pPr lvl="1"/>
            <a:r>
              <a:rPr lang="zh-CN" altLang="en-US" dirty="0"/>
              <a:t>战斗的爽快手感、拳拳到肉。</a:t>
            </a:r>
          </a:p>
          <a:p>
            <a:endParaRPr lang="zh-CN" altLang="en-US" dirty="0"/>
          </a:p>
        </p:txBody>
      </p:sp>
      <p:sp>
        <p:nvSpPr>
          <p:cNvPr id="5" name="Content Placeholder 2">
            <a:extLst>
              <a:ext uri="{FF2B5EF4-FFF2-40B4-BE49-F238E27FC236}">
                <a16:creationId xmlns:a16="http://schemas.microsoft.com/office/drawing/2014/main" id="{AEFE37D6-C8F5-4DF8-BCEB-71E4F8C6578C}"/>
              </a:ext>
            </a:extLst>
          </p:cNvPr>
          <p:cNvSpPr txBox="1">
            <a:spLocks/>
          </p:cNvSpPr>
          <p:nvPr/>
        </p:nvSpPr>
        <p:spPr>
          <a:xfrm>
            <a:off x="6090676" y="1732448"/>
            <a:ext cx="4055770"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zh-CN" altLang="en-US" dirty="0"/>
              <a:t>预想的口碑关键字：</a:t>
            </a:r>
          </a:p>
          <a:p>
            <a:pPr lvl="1"/>
            <a:r>
              <a:rPr lang="zh-CN" altLang="en-US" dirty="0"/>
              <a:t>黑道和黑社会。</a:t>
            </a:r>
          </a:p>
          <a:p>
            <a:pPr lvl="1"/>
            <a:r>
              <a:rPr lang="zh-CN" altLang="en-US" dirty="0"/>
              <a:t>热血剧情。</a:t>
            </a:r>
          </a:p>
          <a:p>
            <a:pPr lvl="1"/>
            <a:r>
              <a:rPr lang="zh-CN" altLang="en-US" dirty="0"/>
              <a:t>拳拳到肉的互殴。</a:t>
            </a:r>
          </a:p>
          <a:p>
            <a:pPr lvl="1"/>
            <a:r>
              <a:rPr lang="zh-CN" altLang="en-US" dirty="0"/>
              <a:t>像歌舞伎町一样的繁华街。</a:t>
            </a:r>
          </a:p>
          <a:p>
            <a:pPr lvl="1"/>
            <a:r>
              <a:rPr lang="zh-CN" altLang="en-US" dirty="0"/>
              <a:t>可以去夜总会！</a:t>
            </a:r>
          </a:p>
        </p:txBody>
      </p:sp>
    </p:spTree>
    <p:extLst>
      <p:ext uri="{BB962C8B-B14F-4D97-AF65-F5344CB8AC3E}">
        <p14:creationId xmlns:p14="http://schemas.microsoft.com/office/powerpoint/2010/main" val="1961920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16F9C3-AA31-4260-A492-86E192287B81}"/>
              </a:ext>
            </a:extLst>
          </p:cNvPr>
          <p:cNvSpPr>
            <a:spLocks noGrp="1"/>
          </p:cNvSpPr>
          <p:nvPr>
            <p:ph type="title"/>
          </p:nvPr>
        </p:nvSpPr>
        <p:spPr/>
        <p:txBody>
          <a:bodyPr/>
          <a:lstStyle/>
          <a:p>
            <a:r>
              <a:rPr lang="zh-CN" altLang="en-US" dirty="0"/>
              <a:t>让游戏变得稳起来</a:t>
            </a:r>
          </a:p>
        </p:txBody>
      </p:sp>
      <p:sp>
        <p:nvSpPr>
          <p:cNvPr id="5" name="Text Placeholder 4">
            <a:extLst>
              <a:ext uri="{FF2B5EF4-FFF2-40B4-BE49-F238E27FC236}">
                <a16:creationId xmlns:a16="http://schemas.microsoft.com/office/drawing/2014/main" id="{9FAF8D3B-B39A-4045-B58B-04C3F0674EF0}"/>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3869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29FFDF-E79C-43B4-A0E8-7455A95DD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788DBD1-6375-4621-8543-87A0C1CC0910}"/>
              </a:ext>
            </a:extLst>
          </p:cNvPr>
          <p:cNvSpPr>
            <a:spLocks noGrp="1"/>
          </p:cNvSpPr>
          <p:nvPr>
            <p:ph type="title"/>
          </p:nvPr>
        </p:nvSpPr>
        <p:spPr/>
        <p:txBody>
          <a:bodyPr/>
          <a:lstStyle/>
          <a:p>
            <a:r>
              <a:rPr lang="zh-CN" altLang="en-US" dirty="0"/>
              <a:t>用</a:t>
            </a:r>
            <a:r>
              <a:rPr lang="en-US" altLang="zh-CN" dirty="0"/>
              <a:t>DAG</a:t>
            </a:r>
            <a:r>
              <a:rPr lang="zh-CN" altLang="en-US" dirty="0"/>
              <a:t>取代树</a:t>
            </a:r>
            <a:r>
              <a:rPr lang="en-US" altLang="zh-CN" dirty="0"/>
              <a:t>-</a:t>
            </a:r>
            <a:r>
              <a:rPr lang="zh-CN" altLang="en-US" dirty="0"/>
              <a:t>消逝的光芒</a:t>
            </a:r>
            <a:r>
              <a:rPr lang="en-US" altLang="zh-CN" dirty="0"/>
              <a:t>2</a:t>
            </a:r>
            <a:endParaRPr lang="zh-CN" altLang="en-US" dirty="0"/>
          </a:p>
        </p:txBody>
      </p:sp>
      <p:sp>
        <p:nvSpPr>
          <p:cNvPr id="4" name="Content Placeholder 3">
            <a:extLst>
              <a:ext uri="{FF2B5EF4-FFF2-40B4-BE49-F238E27FC236}">
                <a16:creationId xmlns:a16="http://schemas.microsoft.com/office/drawing/2014/main" id="{7329914A-E77B-492E-A288-1BBD41EE0CC6}"/>
              </a:ext>
            </a:extLst>
          </p:cNvPr>
          <p:cNvSpPr>
            <a:spLocks noGrp="1"/>
          </p:cNvSpPr>
          <p:nvPr>
            <p:ph idx="1"/>
          </p:nvPr>
        </p:nvSpPr>
        <p:spPr>
          <a:xfrm>
            <a:off x="913795" y="2600668"/>
            <a:ext cx="10353762" cy="2830314"/>
          </a:xfrm>
        </p:spPr>
        <p:txBody>
          <a:bodyPr>
            <a:normAutofit/>
          </a:bodyPr>
          <a:lstStyle/>
          <a:p>
            <a:r>
              <a:rPr lang="en-US" altLang="zh-CN" dirty="0"/>
              <a:t>DAG</a:t>
            </a:r>
            <a:r>
              <a:rPr lang="zh-CN" altLang="en-US" dirty="0"/>
              <a:t>比树更加灵活，可调控性更强。</a:t>
            </a:r>
            <a:endParaRPr lang="en-US" altLang="zh-CN" dirty="0"/>
          </a:p>
          <a:p>
            <a:r>
              <a:rPr lang="en-US" altLang="zh-CN" dirty="0"/>
              <a:t>DAG</a:t>
            </a:r>
            <a:r>
              <a:rPr lang="zh-CN" altLang="en-US" dirty="0"/>
              <a:t>机制记录了玩家所有操作的完整历史。最好的类比是一个巨大的撤销堆栈，你可以在两个方向进行处理。</a:t>
            </a:r>
            <a:endParaRPr lang="en-US" altLang="zh-CN" dirty="0"/>
          </a:p>
          <a:p>
            <a:r>
              <a:rPr lang="zh-CN" altLang="en-US" dirty="0"/>
              <a:t>最大的优势是它能够独立地支持任务执行、游戏保存和游戏合作部分任务的复制。</a:t>
            </a:r>
          </a:p>
        </p:txBody>
      </p:sp>
      <p:sp>
        <p:nvSpPr>
          <p:cNvPr id="3" name="AutoShape 2">
            <a:extLst>
              <a:ext uri="{FF2B5EF4-FFF2-40B4-BE49-F238E27FC236}">
                <a16:creationId xmlns:a16="http://schemas.microsoft.com/office/drawing/2014/main" id="{70AB9578-B879-4F2E-9914-F3091072F7AA}"/>
              </a:ext>
            </a:extLst>
          </p:cNvPr>
          <p:cNvSpPr>
            <a:spLocks noChangeAspect="1" noChangeArrowheads="1"/>
          </p:cNvSpPr>
          <p:nvPr/>
        </p:nvSpPr>
        <p:spPr bwMode="auto">
          <a:xfrm>
            <a:off x="3175" y="0"/>
            <a:ext cx="1218565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81961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4463C-2EDF-478B-A4ED-C137582B16A8}"/>
              </a:ext>
            </a:extLst>
          </p:cNvPr>
          <p:cNvSpPr>
            <a:spLocks noGrp="1"/>
          </p:cNvSpPr>
          <p:nvPr>
            <p:ph type="title"/>
          </p:nvPr>
        </p:nvSpPr>
        <p:spPr/>
        <p:txBody>
          <a:bodyPr/>
          <a:lstStyle/>
          <a:p>
            <a:r>
              <a:rPr lang="zh-CN" altLang="en-US" dirty="0"/>
              <a:t>树结构带来的问题</a:t>
            </a:r>
          </a:p>
        </p:txBody>
      </p:sp>
      <p:pic>
        <p:nvPicPr>
          <p:cNvPr id="4" name="Picture 3">
            <a:extLst>
              <a:ext uri="{FF2B5EF4-FFF2-40B4-BE49-F238E27FC236}">
                <a16:creationId xmlns:a16="http://schemas.microsoft.com/office/drawing/2014/main" id="{F9A707F5-CF36-46AE-82D3-D9C98D4773C0}"/>
              </a:ext>
            </a:extLst>
          </p:cNvPr>
          <p:cNvPicPr>
            <a:picLocks noChangeAspect="1"/>
          </p:cNvPicPr>
          <p:nvPr/>
        </p:nvPicPr>
        <p:blipFill>
          <a:blip r:embed="rId3"/>
          <a:stretch>
            <a:fillRect/>
          </a:stretch>
        </p:blipFill>
        <p:spPr>
          <a:xfrm>
            <a:off x="73888" y="1580050"/>
            <a:ext cx="6257143" cy="4723809"/>
          </a:xfrm>
          <a:prstGeom prst="rect">
            <a:avLst/>
          </a:prstGeom>
        </p:spPr>
      </p:pic>
      <p:pic>
        <p:nvPicPr>
          <p:cNvPr id="5" name="Picture 4">
            <a:extLst>
              <a:ext uri="{FF2B5EF4-FFF2-40B4-BE49-F238E27FC236}">
                <a16:creationId xmlns:a16="http://schemas.microsoft.com/office/drawing/2014/main" id="{0CBAC6E1-654C-4A66-B188-1C413D730115}"/>
              </a:ext>
            </a:extLst>
          </p:cNvPr>
          <p:cNvPicPr>
            <a:picLocks noChangeAspect="1"/>
          </p:cNvPicPr>
          <p:nvPr/>
        </p:nvPicPr>
        <p:blipFill>
          <a:blip r:embed="rId4"/>
          <a:stretch>
            <a:fillRect/>
          </a:stretch>
        </p:blipFill>
        <p:spPr>
          <a:xfrm>
            <a:off x="6327636" y="1713383"/>
            <a:ext cx="5790476" cy="4590476"/>
          </a:xfrm>
          <a:prstGeom prst="rect">
            <a:avLst/>
          </a:prstGeom>
        </p:spPr>
      </p:pic>
    </p:spTree>
    <p:extLst>
      <p:ext uri="{BB962C8B-B14F-4D97-AF65-F5344CB8AC3E}">
        <p14:creationId xmlns:p14="http://schemas.microsoft.com/office/powerpoint/2010/main" val="4114211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4CCC0-B63B-4275-A75A-00A88454A2B0}"/>
              </a:ext>
            </a:extLst>
          </p:cNvPr>
          <p:cNvSpPr>
            <a:spLocks noGrp="1"/>
          </p:cNvSpPr>
          <p:nvPr>
            <p:ph type="title"/>
          </p:nvPr>
        </p:nvSpPr>
        <p:spPr>
          <a:xfrm>
            <a:off x="919119" y="154073"/>
            <a:ext cx="10353762" cy="970450"/>
          </a:xfrm>
        </p:spPr>
        <p:txBody>
          <a:bodyPr/>
          <a:lstStyle/>
          <a:p>
            <a:r>
              <a:rPr lang="zh-CN" altLang="en-US" dirty="0"/>
              <a:t>改用</a:t>
            </a:r>
            <a:r>
              <a:rPr lang="en-US" altLang="zh-CN" dirty="0"/>
              <a:t>DAG</a:t>
            </a:r>
            <a:r>
              <a:rPr lang="zh-CN" altLang="en-US" dirty="0"/>
              <a:t>后的任务执行方式</a:t>
            </a:r>
          </a:p>
        </p:txBody>
      </p:sp>
      <p:pic>
        <p:nvPicPr>
          <p:cNvPr id="4" name="Picture 3">
            <a:extLst>
              <a:ext uri="{FF2B5EF4-FFF2-40B4-BE49-F238E27FC236}">
                <a16:creationId xmlns:a16="http://schemas.microsoft.com/office/drawing/2014/main" id="{56BC4C62-8981-47CB-97E3-4B638B7F64FA}"/>
              </a:ext>
            </a:extLst>
          </p:cNvPr>
          <p:cNvPicPr>
            <a:picLocks noChangeAspect="1"/>
          </p:cNvPicPr>
          <p:nvPr/>
        </p:nvPicPr>
        <p:blipFill>
          <a:blip r:embed="rId3"/>
          <a:stretch>
            <a:fillRect/>
          </a:stretch>
        </p:blipFill>
        <p:spPr>
          <a:xfrm>
            <a:off x="1652904" y="1570059"/>
            <a:ext cx="7371428" cy="1752381"/>
          </a:xfrm>
          <a:prstGeom prst="rect">
            <a:avLst/>
          </a:prstGeom>
        </p:spPr>
      </p:pic>
      <p:pic>
        <p:nvPicPr>
          <p:cNvPr id="5" name="Picture 4">
            <a:extLst>
              <a:ext uri="{FF2B5EF4-FFF2-40B4-BE49-F238E27FC236}">
                <a16:creationId xmlns:a16="http://schemas.microsoft.com/office/drawing/2014/main" id="{B0E49AB7-D626-4597-9162-444587E447F5}"/>
              </a:ext>
            </a:extLst>
          </p:cNvPr>
          <p:cNvPicPr>
            <a:picLocks noChangeAspect="1"/>
          </p:cNvPicPr>
          <p:nvPr/>
        </p:nvPicPr>
        <p:blipFill>
          <a:blip r:embed="rId4"/>
          <a:stretch>
            <a:fillRect/>
          </a:stretch>
        </p:blipFill>
        <p:spPr>
          <a:xfrm>
            <a:off x="1652904" y="4021247"/>
            <a:ext cx="6257143" cy="2228571"/>
          </a:xfrm>
          <a:prstGeom prst="rect">
            <a:avLst/>
          </a:prstGeom>
        </p:spPr>
      </p:pic>
      <p:sp>
        <p:nvSpPr>
          <p:cNvPr id="8" name="TextBox 7">
            <a:extLst>
              <a:ext uri="{FF2B5EF4-FFF2-40B4-BE49-F238E27FC236}">
                <a16:creationId xmlns:a16="http://schemas.microsoft.com/office/drawing/2014/main" id="{1D52896F-0D18-430D-83C8-A07B8C92F36A}"/>
              </a:ext>
            </a:extLst>
          </p:cNvPr>
          <p:cNvSpPr txBox="1"/>
          <p:nvPr/>
        </p:nvSpPr>
        <p:spPr>
          <a:xfrm>
            <a:off x="1533236" y="1124523"/>
            <a:ext cx="2770909" cy="369332"/>
          </a:xfrm>
          <a:prstGeom prst="rect">
            <a:avLst/>
          </a:prstGeom>
          <a:noFill/>
        </p:spPr>
        <p:txBody>
          <a:bodyPr wrap="square" rtlCol="0">
            <a:spAutoFit/>
          </a:bodyPr>
          <a:lstStyle/>
          <a:p>
            <a:r>
              <a:rPr lang="en-US" altLang="zh-CN" dirty="0"/>
              <a:t>Execution</a:t>
            </a:r>
            <a:r>
              <a:rPr lang="zh-CN" altLang="en-US" dirty="0"/>
              <a:t>的四种状态</a:t>
            </a:r>
          </a:p>
        </p:txBody>
      </p:sp>
      <p:sp>
        <p:nvSpPr>
          <p:cNvPr id="9" name="TextBox 8">
            <a:extLst>
              <a:ext uri="{FF2B5EF4-FFF2-40B4-BE49-F238E27FC236}">
                <a16:creationId xmlns:a16="http://schemas.microsoft.com/office/drawing/2014/main" id="{C49E894D-CB10-4150-A904-E586B419B6E4}"/>
              </a:ext>
            </a:extLst>
          </p:cNvPr>
          <p:cNvSpPr txBox="1"/>
          <p:nvPr/>
        </p:nvSpPr>
        <p:spPr>
          <a:xfrm>
            <a:off x="1652904" y="3537918"/>
            <a:ext cx="2770909" cy="369332"/>
          </a:xfrm>
          <a:prstGeom prst="rect">
            <a:avLst/>
          </a:prstGeom>
          <a:noFill/>
        </p:spPr>
        <p:txBody>
          <a:bodyPr wrap="square" rtlCol="0">
            <a:spAutoFit/>
          </a:bodyPr>
          <a:lstStyle/>
          <a:p>
            <a:r>
              <a:rPr lang="en-US" altLang="zh-CN" dirty="0"/>
              <a:t>Execution</a:t>
            </a:r>
            <a:r>
              <a:rPr lang="zh-CN" altLang="en-US" dirty="0"/>
              <a:t>的循环过程</a:t>
            </a:r>
          </a:p>
        </p:txBody>
      </p:sp>
    </p:spTree>
    <p:extLst>
      <p:ext uri="{BB962C8B-B14F-4D97-AF65-F5344CB8AC3E}">
        <p14:creationId xmlns:p14="http://schemas.microsoft.com/office/powerpoint/2010/main" val="123700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9553-EFD1-4BDC-9152-9ABA51DCED44}"/>
              </a:ext>
            </a:extLst>
          </p:cNvPr>
          <p:cNvSpPr>
            <a:spLocks noGrp="1"/>
          </p:cNvSpPr>
          <p:nvPr>
            <p:ph type="title"/>
          </p:nvPr>
        </p:nvSpPr>
        <p:spPr>
          <a:xfrm>
            <a:off x="913795" y="40934"/>
            <a:ext cx="10353762" cy="970450"/>
          </a:xfrm>
        </p:spPr>
        <p:txBody>
          <a:bodyPr/>
          <a:lstStyle/>
          <a:p>
            <a:r>
              <a:rPr lang="zh-CN" altLang="en-US" dirty="0"/>
              <a:t>改用</a:t>
            </a:r>
            <a:r>
              <a:rPr lang="en-US" altLang="zh-CN" dirty="0"/>
              <a:t>DAG</a:t>
            </a:r>
            <a:r>
              <a:rPr lang="zh-CN" altLang="en-US" dirty="0"/>
              <a:t>后的任务执行方式</a:t>
            </a:r>
          </a:p>
        </p:txBody>
      </p:sp>
      <p:pic>
        <p:nvPicPr>
          <p:cNvPr id="4" name="Picture 3">
            <a:extLst>
              <a:ext uri="{FF2B5EF4-FFF2-40B4-BE49-F238E27FC236}">
                <a16:creationId xmlns:a16="http://schemas.microsoft.com/office/drawing/2014/main" id="{28E8AC3B-9068-42B0-8A23-286FD087552D}"/>
              </a:ext>
            </a:extLst>
          </p:cNvPr>
          <p:cNvPicPr>
            <a:picLocks noChangeAspect="1"/>
          </p:cNvPicPr>
          <p:nvPr/>
        </p:nvPicPr>
        <p:blipFill>
          <a:blip r:embed="rId3"/>
          <a:stretch>
            <a:fillRect/>
          </a:stretch>
        </p:blipFill>
        <p:spPr>
          <a:xfrm>
            <a:off x="1136075" y="1302331"/>
            <a:ext cx="8809524" cy="2580952"/>
          </a:xfrm>
          <a:prstGeom prst="rect">
            <a:avLst/>
          </a:prstGeom>
        </p:spPr>
      </p:pic>
      <p:pic>
        <p:nvPicPr>
          <p:cNvPr id="5" name="Picture 4">
            <a:extLst>
              <a:ext uri="{FF2B5EF4-FFF2-40B4-BE49-F238E27FC236}">
                <a16:creationId xmlns:a16="http://schemas.microsoft.com/office/drawing/2014/main" id="{9E73A327-0843-4FED-B8A8-C7D325874D50}"/>
              </a:ext>
            </a:extLst>
          </p:cNvPr>
          <p:cNvPicPr>
            <a:picLocks noChangeAspect="1"/>
          </p:cNvPicPr>
          <p:nvPr/>
        </p:nvPicPr>
        <p:blipFill>
          <a:blip r:embed="rId4"/>
          <a:stretch>
            <a:fillRect/>
          </a:stretch>
        </p:blipFill>
        <p:spPr>
          <a:xfrm>
            <a:off x="1136075" y="4451314"/>
            <a:ext cx="8685714" cy="2390476"/>
          </a:xfrm>
          <a:prstGeom prst="rect">
            <a:avLst/>
          </a:prstGeom>
        </p:spPr>
      </p:pic>
      <p:sp>
        <p:nvSpPr>
          <p:cNvPr id="6" name="TextBox 5">
            <a:extLst>
              <a:ext uri="{FF2B5EF4-FFF2-40B4-BE49-F238E27FC236}">
                <a16:creationId xmlns:a16="http://schemas.microsoft.com/office/drawing/2014/main" id="{44B792E7-0871-4342-A665-DB89BB7EB011}"/>
              </a:ext>
            </a:extLst>
          </p:cNvPr>
          <p:cNvSpPr txBox="1"/>
          <p:nvPr/>
        </p:nvSpPr>
        <p:spPr>
          <a:xfrm>
            <a:off x="1136075" y="900550"/>
            <a:ext cx="3020289" cy="369332"/>
          </a:xfrm>
          <a:prstGeom prst="rect">
            <a:avLst/>
          </a:prstGeom>
          <a:noFill/>
        </p:spPr>
        <p:txBody>
          <a:bodyPr wrap="square" rtlCol="0">
            <a:spAutoFit/>
          </a:bodyPr>
          <a:lstStyle/>
          <a:p>
            <a:r>
              <a:rPr lang="zh-CN" altLang="en-US" dirty="0"/>
              <a:t>由</a:t>
            </a:r>
            <a:r>
              <a:rPr lang="en-US" altLang="zh-CN" dirty="0" err="1"/>
              <a:t>Callstack</a:t>
            </a:r>
            <a:r>
              <a:rPr lang="zh-CN" altLang="en-US" dirty="0"/>
              <a:t>引起的</a:t>
            </a:r>
            <a:r>
              <a:rPr lang="en-US" altLang="zh-CN" dirty="0"/>
              <a:t>Execution</a:t>
            </a:r>
            <a:endParaRPr lang="zh-CN" altLang="en-US" dirty="0"/>
          </a:p>
        </p:txBody>
      </p:sp>
      <p:sp>
        <p:nvSpPr>
          <p:cNvPr id="7" name="TextBox 6">
            <a:extLst>
              <a:ext uri="{FF2B5EF4-FFF2-40B4-BE49-F238E27FC236}">
                <a16:creationId xmlns:a16="http://schemas.microsoft.com/office/drawing/2014/main" id="{FD53799D-F85B-4F20-96D6-FBAE672A1ADB}"/>
              </a:ext>
            </a:extLst>
          </p:cNvPr>
          <p:cNvSpPr txBox="1"/>
          <p:nvPr/>
        </p:nvSpPr>
        <p:spPr>
          <a:xfrm>
            <a:off x="1136074" y="4081982"/>
            <a:ext cx="3020289" cy="369332"/>
          </a:xfrm>
          <a:prstGeom prst="rect">
            <a:avLst/>
          </a:prstGeom>
          <a:noFill/>
        </p:spPr>
        <p:txBody>
          <a:bodyPr wrap="square" rtlCol="0">
            <a:spAutoFit/>
          </a:bodyPr>
          <a:lstStyle/>
          <a:p>
            <a:r>
              <a:rPr lang="zh-CN" altLang="en-US" dirty="0"/>
              <a:t>由游戏存储引起的</a:t>
            </a:r>
            <a:r>
              <a:rPr lang="en-US" altLang="zh-CN" dirty="0"/>
              <a:t>Execution</a:t>
            </a:r>
            <a:endParaRPr lang="zh-CN" altLang="en-US" dirty="0"/>
          </a:p>
        </p:txBody>
      </p:sp>
    </p:spTree>
    <p:extLst>
      <p:ext uri="{BB962C8B-B14F-4D97-AF65-F5344CB8AC3E}">
        <p14:creationId xmlns:p14="http://schemas.microsoft.com/office/powerpoint/2010/main" val="1624484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9E2753-996C-45DF-B9BA-A2CA6654A69C}"/>
              </a:ext>
            </a:extLst>
          </p:cNvPr>
          <p:cNvSpPr>
            <a:spLocks noGrp="1"/>
          </p:cNvSpPr>
          <p:nvPr>
            <p:ph type="title"/>
          </p:nvPr>
        </p:nvSpPr>
        <p:spPr/>
        <p:txBody>
          <a:bodyPr/>
          <a:lstStyle/>
          <a:p>
            <a:r>
              <a:rPr lang="zh-CN" altLang="en-US" dirty="0"/>
              <a:t>让游戏变得香起来</a:t>
            </a:r>
          </a:p>
        </p:txBody>
      </p:sp>
      <p:sp>
        <p:nvSpPr>
          <p:cNvPr id="7" name="Text Placeholder 6">
            <a:extLst>
              <a:ext uri="{FF2B5EF4-FFF2-40B4-BE49-F238E27FC236}">
                <a16:creationId xmlns:a16="http://schemas.microsoft.com/office/drawing/2014/main" id="{1D09BD1B-E6D8-44D8-BCFD-721763E43F51}"/>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64060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8E9DD-CE3E-4141-8F6E-F50607FAD11A}"/>
              </a:ext>
            </a:extLst>
          </p:cNvPr>
          <p:cNvSpPr>
            <a:spLocks noGrp="1"/>
          </p:cNvSpPr>
          <p:nvPr>
            <p:ph type="title"/>
          </p:nvPr>
        </p:nvSpPr>
        <p:spPr>
          <a:xfrm>
            <a:off x="664413" y="117619"/>
            <a:ext cx="5976533" cy="970450"/>
          </a:xfrm>
        </p:spPr>
        <p:txBody>
          <a:bodyPr/>
          <a:lstStyle/>
          <a:p>
            <a:r>
              <a:rPr lang="zh-CN" altLang="en-US" dirty="0"/>
              <a:t>回滚的执行</a:t>
            </a:r>
          </a:p>
        </p:txBody>
      </p:sp>
      <p:pic>
        <p:nvPicPr>
          <p:cNvPr id="5" name="Picture 4">
            <a:extLst>
              <a:ext uri="{FF2B5EF4-FFF2-40B4-BE49-F238E27FC236}">
                <a16:creationId xmlns:a16="http://schemas.microsoft.com/office/drawing/2014/main" id="{9C8518A3-26C0-42AB-8FED-8D5569E271D1}"/>
              </a:ext>
            </a:extLst>
          </p:cNvPr>
          <p:cNvPicPr>
            <a:picLocks noChangeAspect="1"/>
          </p:cNvPicPr>
          <p:nvPr/>
        </p:nvPicPr>
        <p:blipFill>
          <a:blip r:embed="rId3"/>
          <a:stretch>
            <a:fillRect/>
          </a:stretch>
        </p:blipFill>
        <p:spPr>
          <a:xfrm>
            <a:off x="992966" y="4390905"/>
            <a:ext cx="3590476" cy="2247619"/>
          </a:xfrm>
          <a:prstGeom prst="rect">
            <a:avLst/>
          </a:prstGeom>
        </p:spPr>
      </p:pic>
      <p:pic>
        <p:nvPicPr>
          <p:cNvPr id="6" name="Picture 5">
            <a:extLst>
              <a:ext uri="{FF2B5EF4-FFF2-40B4-BE49-F238E27FC236}">
                <a16:creationId xmlns:a16="http://schemas.microsoft.com/office/drawing/2014/main" id="{7884DE0E-0FC1-4117-858B-A489A5642A23}"/>
              </a:ext>
            </a:extLst>
          </p:cNvPr>
          <p:cNvPicPr>
            <a:picLocks noChangeAspect="1"/>
          </p:cNvPicPr>
          <p:nvPr/>
        </p:nvPicPr>
        <p:blipFill>
          <a:blip r:embed="rId4"/>
          <a:stretch>
            <a:fillRect/>
          </a:stretch>
        </p:blipFill>
        <p:spPr>
          <a:xfrm>
            <a:off x="7162711" y="219476"/>
            <a:ext cx="4504762" cy="6419048"/>
          </a:xfrm>
          <a:prstGeom prst="rect">
            <a:avLst/>
          </a:prstGeom>
        </p:spPr>
      </p:pic>
      <p:sp>
        <p:nvSpPr>
          <p:cNvPr id="9" name="TextBox 8">
            <a:extLst>
              <a:ext uri="{FF2B5EF4-FFF2-40B4-BE49-F238E27FC236}">
                <a16:creationId xmlns:a16="http://schemas.microsoft.com/office/drawing/2014/main" id="{AD4A53EB-D9CA-4237-BFD2-13607D5E9C91}"/>
              </a:ext>
            </a:extLst>
          </p:cNvPr>
          <p:cNvSpPr txBox="1"/>
          <p:nvPr/>
        </p:nvSpPr>
        <p:spPr>
          <a:xfrm>
            <a:off x="992966" y="1088069"/>
            <a:ext cx="4645891" cy="3139321"/>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err="1"/>
              <a:t>OnExecute</a:t>
            </a:r>
            <a:r>
              <a:rPr lang="en-US" altLang="zh-CN" dirty="0"/>
              <a:t>(</a:t>
            </a:r>
            <a:r>
              <a:rPr lang="en-US" altLang="zh-CN" dirty="0" err="1"/>
              <a:t>ExecutionResult</a:t>
            </a:r>
            <a:r>
              <a:rPr lang="en-US" altLang="zh-CN" dirty="0"/>
              <a:t>&amp; result)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err="1"/>
              <a:t>OnEnter</a:t>
            </a:r>
            <a:r>
              <a:rPr lang="en-US" altLang="zh-CN" dirty="0"/>
              <a:t>()</a:t>
            </a:r>
          </a:p>
          <a:p>
            <a:pPr marL="285750" indent="-285750">
              <a:buFont typeface="Wingdings" panose="05000000000000000000" pitchFamily="2" charset="2"/>
              <a:buChar char="l"/>
            </a:pPr>
            <a:r>
              <a:rPr lang="en-US" altLang="zh-CN" dirty="0" err="1"/>
              <a:t>OnLeave</a:t>
            </a:r>
            <a:r>
              <a:rPr lang="en-US" altLang="zh-CN" dirty="0"/>
              <a:t>()</a:t>
            </a:r>
          </a:p>
          <a:p>
            <a:pPr marL="285750" indent="-285750">
              <a:buFont typeface="Wingdings" panose="05000000000000000000" pitchFamily="2" charset="2"/>
              <a:buChar char="l"/>
            </a:pPr>
            <a:r>
              <a:rPr lang="en-US" altLang="zh-CN" dirty="0" err="1"/>
              <a:t>OnInput</a:t>
            </a:r>
            <a:r>
              <a:rPr lang="en-US" altLang="zh-CN" dirty="0"/>
              <a:t>(Input* input, </a:t>
            </a:r>
            <a:r>
              <a:rPr lang="en-US" altLang="zh-CN" dirty="0" err="1"/>
              <a:t>InputResult</a:t>
            </a:r>
            <a:r>
              <a:rPr lang="en-US" altLang="zh-CN" dirty="0"/>
              <a:t>&amp; result)</a:t>
            </a:r>
          </a:p>
          <a:p>
            <a:pPr marL="285750" indent="-285750">
              <a:buFont typeface="Wingdings" panose="05000000000000000000" pitchFamily="2" charset="2"/>
              <a:buChar char="l"/>
            </a:pPr>
            <a:r>
              <a:rPr lang="en-US" altLang="zh-CN" dirty="0" err="1"/>
              <a:t>OnOutput</a:t>
            </a:r>
            <a:r>
              <a:rPr lang="en-US" altLang="zh-CN" dirty="0"/>
              <a:t>(Output* output)</a:t>
            </a:r>
          </a:p>
          <a:p>
            <a:pPr marL="285750" indent="-285750">
              <a:buFont typeface="Wingdings" panose="05000000000000000000" pitchFamily="2" charset="2"/>
              <a:buChar char="l"/>
            </a:pPr>
            <a:endParaRPr lang="en-US" altLang="zh-CN" dirty="0"/>
          </a:p>
          <a:p>
            <a:pPr marL="285750" indent="-285750">
              <a:buFont typeface="Wingdings" panose="05000000000000000000" pitchFamily="2" charset="2"/>
              <a:buChar char="l"/>
            </a:pPr>
            <a:r>
              <a:rPr lang="en-US" altLang="zh-CN" dirty="0" err="1"/>
              <a:t>OnRollbackEnter</a:t>
            </a:r>
            <a:r>
              <a:rPr lang="en-US" altLang="zh-CN" dirty="0"/>
              <a:t>()</a:t>
            </a:r>
          </a:p>
          <a:p>
            <a:pPr marL="285750" indent="-285750">
              <a:buFont typeface="Wingdings" panose="05000000000000000000" pitchFamily="2" charset="2"/>
              <a:buChar char="l"/>
            </a:pPr>
            <a:r>
              <a:rPr lang="en-US" altLang="zh-CN" dirty="0" err="1"/>
              <a:t>OnRollbackLeave</a:t>
            </a:r>
            <a:r>
              <a:rPr lang="en-US" altLang="zh-CN" dirty="0"/>
              <a:t>()</a:t>
            </a:r>
          </a:p>
          <a:p>
            <a:pPr marL="285750" indent="-285750">
              <a:buFont typeface="Wingdings" panose="05000000000000000000" pitchFamily="2" charset="2"/>
              <a:buChar char="l"/>
            </a:pPr>
            <a:r>
              <a:rPr lang="en-US" altLang="zh-CN" dirty="0" err="1"/>
              <a:t>OnRollbackInput</a:t>
            </a:r>
            <a:r>
              <a:rPr lang="en-US" altLang="zh-CN" dirty="0"/>
              <a:t>(Input* input)</a:t>
            </a:r>
          </a:p>
          <a:p>
            <a:pPr marL="285750" indent="-285750">
              <a:buFont typeface="Wingdings" panose="05000000000000000000" pitchFamily="2" charset="2"/>
              <a:buChar char="l"/>
            </a:pPr>
            <a:r>
              <a:rPr lang="en-US" altLang="zh-CN" dirty="0" err="1"/>
              <a:t>OnRollbackOutput</a:t>
            </a:r>
            <a:r>
              <a:rPr lang="en-US" altLang="zh-CN" dirty="0"/>
              <a:t>(Output* output)</a:t>
            </a:r>
            <a:endParaRPr lang="zh-CN" altLang="en-US" dirty="0"/>
          </a:p>
        </p:txBody>
      </p:sp>
    </p:spTree>
    <p:extLst>
      <p:ext uri="{BB962C8B-B14F-4D97-AF65-F5344CB8AC3E}">
        <p14:creationId xmlns:p14="http://schemas.microsoft.com/office/powerpoint/2010/main" val="3169493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20CBA-8EDC-4CD3-9DFD-8CC233FFFF13}"/>
              </a:ext>
            </a:extLst>
          </p:cNvPr>
          <p:cNvSpPr>
            <a:spLocks noGrp="1"/>
          </p:cNvSpPr>
          <p:nvPr>
            <p:ph type="title"/>
          </p:nvPr>
        </p:nvSpPr>
        <p:spPr/>
        <p:txBody>
          <a:bodyPr/>
          <a:lstStyle/>
          <a:p>
            <a:r>
              <a:rPr lang="zh-CN" altLang="en-US" dirty="0"/>
              <a:t>持久性存储</a:t>
            </a:r>
          </a:p>
        </p:txBody>
      </p:sp>
      <p:sp>
        <p:nvSpPr>
          <p:cNvPr id="3" name="Content Placeholder 2">
            <a:extLst>
              <a:ext uri="{FF2B5EF4-FFF2-40B4-BE49-F238E27FC236}">
                <a16:creationId xmlns:a16="http://schemas.microsoft.com/office/drawing/2014/main" id="{72D76994-F191-4D33-B8BA-2FF4DDC92574}"/>
              </a:ext>
            </a:extLst>
          </p:cNvPr>
          <p:cNvSpPr>
            <a:spLocks noGrp="1"/>
          </p:cNvSpPr>
          <p:nvPr>
            <p:ph idx="1"/>
          </p:nvPr>
        </p:nvSpPr>
        <p:spPr/>
        <p:txBody>
          <a:bodyPr/>
          <a:lstStyle/>
          <a:p>
            <a:r>
              <a:rPr lang="zh-CN" altLang="en-US" dirty="0"/>
              <a:t>由于将整个世界保存下来并不现实，无法知道保存离玩家多远距离以内的东西才合适，因此在消逝的光芒</a:t>
            </a:r>
            <a:r>
              <a:rPr lang="en-US" altLang="zh-CN" dirty="0"/>
              <a:t>2</a:t>
            </a:r>
            <a:r>
              <a:rPr lang="zh-CN" altLang="en-US" dirty="0"/>
              <a:t>中选择只保存改变的部分。</a:t>
            </a:r>
            <a:endParaRPr lang="en-US" altLang="zh-CN" dirty="0"/>
          </a:p>
          <a:p>
            <a:r>
              <a:rPr lang="zh-CN" altLang="en-US" dirty="0"/>
              <a:t>在游戏发行后，后续可能会对任务进行打补丁，从而可能会增删</a:t>
            </a:r>
            <a:r>
              <a:rPr lang="en-US" altLang="zh-CN" dirty="0"/>
              <a:t>DAG</a:t>
            </a:r>
            <a:r>
              <a:rPr lang="zh-CN" altLang="en-US" dirty="0"/>
              <a:t>上的节点，要保证旧的</a:t>
            </a:r>
            <a:r>
              <a:rPr lang="en-US" altLang="zh-CN" dirty="0"/>
              <a:t>DAG</a:t>
            </a:r>
            <a:r>
              <a:rPr lang="zh-CN" altLang="en-US" dirty="0"/>
              <a:t>存储数据可用于打补丁后的任务上，这不是一项容易的工作。</a:t>
            </a:r>
          </a:p>
        </p:txBody>
      </p:sp>
    </p:spTree>
    <p:extLst>
      <p:ext uri="{BB962C8B-B14F-4D97-AF65-F5344CB8AC3E}">
        <p14:creationId xmlns:p14="http://schemas.microsoft.com/office/powerpoint/2010/main" val="3804357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F8AA77-88F4-413B-83EC-E0912EAADE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7916" y="244136"/>
            <a:ext cx="8227938" cy="6369728"/>
          </a:xfrm>
          <a:prstGeom prst="rect">
            <a:avLst/>
          </a:prstGeom>
        </p:spPr>
      </p:pic>
      <p:sp useBgFill="1">
        <p:nvSpPr>
          <p:cNvPr id="2" name="Title 1">
            <a:extLst>
              <a:ext uri="{FF2B5EF4-FFF2-40B4-BE49-F238E27FC236}">
                <a16:creationId xmlns:a16="http://schemas.microsoft.com/office/drawing/2014/main" id="{903070CF-EE3D-4F59-B40E-B7803492228B}"/>
              </a:ext>
            </a:extLst>
          </p:cNvPr>
          <p:cNvSpPr>
            <a:spLocks noGrp="1"/>
          </p:cNvSpPr>
          <p:nvPr>
            <p:ph type="title"/>
          </p:nvPr>
        </p:nvSpPr>
        <p:spPr>
          <a:xfrm>
            <a:off x="0" y="129660"/>
            <a:ext cx="4932689" cy="1195050"/>
          </a:xfrm>
        </p:spPr>
        <p:txBody>
          <a:bodyPr>
            <a:normAutofit fontScale="90000"/>
          </a:bodyPr>
          <a:lstStyle/>
          <a:p>
            <a:r>
              <a:rPr lang="zh-CN" altLang="en-US" dirty="0"/>
              <a:t>全球同服的架构设计</a:t>
            </a:r>
            <a:r>
              <a:rPr lang="en-US" altLang="zh-CN" dirty="0"/>
              <a:t>-RO</a:t>
            </a:r>
            <a:r>
              <a:rPr lang="zh-CN" altLang="en-US" dirty="0"/>
              <a:t>仙境传说</a:t>
            </a:r>
          </a:p>
        </p:txBody>
      </p:sp>
      <p:sp>
        <p:nvSpPr>
          <p:cNvPr id="3" name="Content Placeholder 2">
            <a:extLst>
              <a:ext uri="{FF2B5EF4-FFF2-40B4-BE49-F238E27FC236}">
                <a16:creationId xmlns:a16="http://schemas.microsoft.com/office/drawing/2014/main" id="{0D1F97C2-3704-4B10-9DE6-98BCFCA589A2}"/>
              </a:ext>
            </a:extLst>
          </p:cNvPr>
          <p:cNvSpPr>
            <a:spLocks noGrp="1"/>
          </p:cNvSpPr>
          <p:nvPr>
            <p:ph idx="1"/>
          </p:nvPr>
        </p:nvSpPr>
        <p:spPr>
          <a:xfrm>
            <a:off x="412864" y="1637034"/>
            <a:ext cx="3307588" cy="4976830"/>
          </a:xfrm>
        </p:spPr>
        <p:txBody>
          <a:bodyPr>
            <a:normAutofit fontScale="70000" lnSpcReduction="20000"/>
          </a:bodyPr>
          <a:lstStyle/>
          <a:p>
            <a:r>
              <a:rPr lang="zh-CN" altLang="en-US" dirty="0"/>
              <a:t>有</a:t>
            </a:r>
            <a:r>
              <a:rPr lang="en-US" altLang="zh-CN" dirty="0"/>
              <a:t>Proxy </a:t>
            </a:r>
            <a:r>
              <a:rPr lang="en-US" altLang="zh-CN" dirty="0" err="1"/>
              <a:t>Cluter</a:t>
            </a:r>
            <a:r>
              <a:rPr lang="zh-CN" altLang="en-US" dirty="0"/>
              <a:t>流量代理层来做防流量攻击，</a:t>
            </a:r>
            <a:r>
              <a:rPr lang="en-US" altLang="zh-CN" dirty="0" err="1"/>
              <a:t>GProxy</a:t>
            </a:r>
            <a:r>
              <a:rPr lang="zh-CN" altLang="en-US" dirty="0"/>
              <a:t>管理</a:t>
            </a:r>
            <a:r>
              <a:rPr lang="en-US" altLang="zh-CN" dirty="0"/>
              <a:t>Proxy Cluster</a:t>
            </a:r>
            <a:r>
              <a:rPr lang="zh-CN" altLang="en-US" dirty="0"/>
              <a:t>，防节点故障。</a:t>
            </a:r>
          </a:p>
          <a:p>
            <a:endParaRPr lang="zh-CN" altLang="en-US" dirty="0"/>
          </a:p>
          <a:p>
            <a:r>
              <a:rPr lang="en-US" altLang="zh-CN" dirty="0"/>
              <a:t>Zone</a:t>
            </a:r>
            <a:r>
              <a:rPr lang="zh-CN" altLang="en-US" dirty="0"/>
              <a:t>：小区服务。</a:t>
            </a:r>
          </a:p>
          <a:p>
            <a:r>
              <a:rPr lang="en-US" altLang="zh-CN" dirty="0"/>
              <a:t>Region</a:t>
            </a:r>
            <a:r>
              <a:rPr lang="zh-CN" altLang="en-US" dirty="0"/>
              <a:t>：大区服务。</a:t>
            </a:r>
          </a:p>
          <a:p>
            <a:endParaRPr lang="zh-CN" altLang="en-US" dirty="0"/>
          </a:p>
          <a:p>
            <a:r>
              <a:rPr lang="zh-CN" altLang="en-US" dirty="0"/>
              <a:t>大小区业务分离处理。</a:t>
            </a:r>
          </a:p>
          <a:p>
            <a:r>
              <a:rPr lang="zh-CN" altLang="en-US" dirty="0"/>
              <a:t>小区横向扩展。</a:t>
            </a:r>
          </a:p>
          <a:p>
            <a:r>
              <a:rPr lang="zh-CN" altLang="en-US" dirty="0"/>
              <a:t>大区按业务拆分。</a:t>
            </a:r>
          </a:p>
          <a:p>
            <a:endParaRPr lang="zh-CN" altLang="en-US" dirty="0"/>
          </a:p>
          <a:p>
            <a:r>
              <a:rPr lang="zh-CN" altLang="en-US" dirty="0"/>
              <a:t>玩家还需要理解小区概念（世界线包装）。</a:t>
            </a:r>
          </a:p>
          <a:p>
            <a:r>
              <a:rPr lang="zh-CN" altLang="en-US" dirty="0"/>
              <a:t>玩家切换小区会形成热点。</a:t>
            </a:r>
          </a:p>
          <a:p>
            <a:r>
              <a:rPr lang="zh-CN" altLang="en-US" dirty="0"/>
              <a:t>数据层压力集中，成为瓶颈。</a:t>
            </a:r>
          </a:p>
          <a:p>
            <a:pPr lvl="1"/>
            <a:r>
              <a:rPr lang="zh-CN" altLang="en-US" dirty="0"/>
              <a:t>数据小波动的连锁反应、延迟、阻塞、雪崩。。。</a:t>
            </a:r>
          </a:p>
          <a:p>
            <a:r>
              <a:rPr lang="zh-CN" altLang="en-US" dirty="0"/>
              <a:t>大区业务模块存在单点故障源。</a:t>
            </a:r>
          </a:p>
        </p:txBody>
      </p:sp>
    </p:spTree>
    <p:extLst>
      <p:ext uri="{BB962C8B-B14F-4D97-AF65-F5344CB8AC3E}">
        <p14:creationId xmlns:p14="http://schemas.microsoft.com/office/powerpoint/2010/main" val="2793047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21EA05-FF90-42E5-BE08-5FDD0D017870}"/>
              </a:ext>
            </a:extLst>
          </p:cNvPr>
          <p:cNvSpPr>
            <a:spLocks noGrp="1"/>
          </p:cNvSpPr>
          <p:nvPr>
            <p:ph type="ctrTitle"/>
          </p:nvPr>
        </p:nvSpPr>
        <p:spPr/>
        <p:txBody>
          <a:bodyPr/>
          <a:lstStyle/>
          <a:p>
            <a:r>
              <a:rPr lang="en-US" altLang="zh-CN" dirty="0"/>
              <a:t>CJ</a:t>
            </a:r>
            <a:r>
              <a:rPr lang="zh-CN" altLang="en-US" dirty="0"/>
              <a:t>展</a:t>
            </a:r>
          </a:p>
        </p:txBody>
      </p:sp>
      <p:sp>
        <p:nvSpPr>
          <p:cNvPr id="5" name="Subtitle 4">
            <a:extLst>
              <a:ext uri="{FF2B5EF4-FFF2-40B4-BE49-F238E27FC236}">
                <a16:creationId xmlns:a16="http://schemas.microsoft.com/office/drawing/2014/main" id="{44DCC494-B55D-448F-BBCD-68ADFD1A0872}"/>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293897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D1A53-7F50-4B60-94ED-FA05492790F3}"/>
              </a:ext>
            </a:extLst>
          </p:cNvPr>
          <p:cNvSpPr>
            <a:spLocks noGrp="1"/>
          </p:cNvSpPr>
          <p:nvPr>
            <p:ph type="title"/>
          </p:nvPr>
        </p:nvSpPr>
        <p:spPr/>
        <p:txBody>
          <a:bodyPr/>
          <a:lstStyle/>
          <a:p>
            <a:r>
              <a:rPr lang="en-US" altLang="zh-CN" dirty="0"/>
              <a:t>CJ</a:t>
            </a:r>
            <a:r>
              <a:rPr lang="zh-CN" altLang="en-US" dirty="0"/>
              <a:t>展</a:t>
            </a:r>
          </a:p>
        </p:txBody>
      </p:sp>
      <p:sp>
        <p:nvSpPr>
          <p:cNvPr id="3" name="Content Placeholder 2">
            <a:extLst>
              <a:ext uri="{FF2B5EF4-FFF2-40B4-BE49-F238E27FC236}">
                <a16:creationId xmlns:a16="http://schemas.microsoft.com/office/drawing/2014/main" id="{05956F11-524B-439C-98BC-09B7616A1F99}"/>
              </a:ext>
            </a:extLst>
          </p:cNvPr>
          <p:cNvSpPr>
            <a:spLocks noGrp="1"/>
          </p:cNvSpPr>
          <p:nvPr>
            <p:ph idx="1"/>
          </p:nvPr>
        </p:nvSpPr>
        <p:spPr/>
        <p:txBody>
          <a:bodyPr/>
          <a:lstStyle/>
          <a:p>
            <a:r>
              <a:rPr lang="en-US" altLang="zh-CN" dirty="0"/>
              <a:t>4</a:t>
            </a:r>
            <a:r>
              <a:rPr lang="zh-CN" altLang="en-US" dirty="0"/>
              <a:t>号去的</a:t>
            </a:r>
            <a:r>
              <a:rPr lang="en-US" altLang="zh-CN" dirty="0"/>
              <a:t>CJ</a:t>
            </a:r>
            <a:r>
              <a:rPr lang="zh-CN" altLang="en-US" dirty="0"/>
              <a:t>展，近中午时段，从</a:t>
            </a:r>
            <a:r>
              <a:rPr lang="en-US" altLang="zh-CN" dirty="0"/>
              <a:t>VIP</a:t>
            </a:r>
            <a:r>
              <a:rPr lang="zh-CN" altLang="en-US" dirty="0"/>
              <a:t>入口进去，不用排队。</a:t>
            </a:r>
            <a:endParaRPr lang="en-US" altLang="zh-CN" dirty="0"/>
          </a:p>
          <a:p>
            <a:r>
              <a:rPr lang="zh-CN" altLang="en-US" dirty="0"/>
              <a:t>在</a:t>
            </a:r>
            <a:r>
              <a:rPr lang="en-US" altLang="zh-CN" dirty="0" err="1"/>
              <a:t>bandai</a:t>
            </a:r>
            <a:r>
              <a:rPr lang="zh-CN" altLang="en-US" dirty="0"/>
              <a:t>场上滞留较多时间，但游戏都不怎样，流水的作品。</a:t>
            </a:r>
            <a:endParaRPr lang="en-US" altLang="zh-CN" dirty="0"/>
          </a:p>
          <a:p>
            <a:r>
              <a:rPr lang="zh-CN" altLang="en-US" dirty="0"/>
              <a:t>之后去腾讯会馆，王牌战士</a:t>
            </a:r>
            <a:r>
              <a:rPr lang="en-US" altLang="zh-CN" dirty="0"/>
              <a:t>FPS</a:t>
            </a:r>
            <a:r>
              <a:rPr lang="zh-CN" altLang="en-US" dirty="0"/>
              <a:t>，视角切换晃动太大瞄准艰难。其他主要在集章，没用心玩。</a:t>
            </a:r>
            <a:endParaRPr lang="en-US" altLang="zh-CN" dirty="0"/>
          </a:p>
          <a:p>
            <a:r>
              <a:rPr lang="zh-CN" altLang="en-US" dirty="0"/>
              <a:t>育碧，没看到土豆，看到了育碧特色，墙上突了半张凳子出来，没看到玩游戏的地方。</a:t>
            </a:r>
            <a:endParaRPr lang="en-US" altLang="zh-CN" dirty="0"/>
          </a:p>
          <a:p>
            <a:r>
              <a:rPr lang="zh-CN" altLang="en-US" dirty="0"/>
              <a:t>心动网络，小游戏多，玩了一个建造类的，属于</a:t>
            </a:r>
            <a:r>
              <a:rPr lang="en-US" altLang="zh-CN" dirty="0"/>
              <a:t>demo</a:t>
            </a:r>
            <a:r>
              <a:rPr lang="zh-CN" altLang="en-US" dirty="0"/>
              <a:t>，过于粗糙，让人降温很快。</a:t>
            </a:r>
            <a:endParaRPr lang="en-US" altLang="zh-CN" dirty="0"/>
          </a:p>
          <a:p>
            <a:r>
              <a:rPr lang="zh-CN" altLang="en-US" dirty="0"/>
              <a:t>早上期间展上的人不多，建议先去大厂玩心水的游戏，</a:t>
            </a:r>
            <a:r>
              <a:rPr lang="en-US" altLang="zh-CN" dirty="0"/>
              <a:t>12</a:t>
            </a:r>
            <a:r>
              <a:rPr lang="zh-CN" altLang="en-US" dirty="0"/>
              <a:t>点左右开始人多了很多起来，很挤，大厂人巨多，索尼去得太晚了，没排队玩游戏。很多大厂由于队伍很长，需要排队</a:t>
            </a:r>
            <a:r>
              <a:rPr lang="en-US" altLang="zh-CN" dirty="0"/>
              <a:t>2h</a:t>
            </a:r>
            <a:r>
              <a:rPr lang="zh-CN" altLang="en-US" dirty="0"/>
              <a:t>吧，都让我望而却步了。</a:t>
            </a:r>
          </a:p>
        </p:txBody>
      </p:sp>
    </p:spTree>
    <p:extLst>
      <p:ext uri="{BB962C8B-B14F-4D97-AF65-F5344CB8AC3E}">
        <p14:creationId xmlns:p14="http://schemas.microsoft.com/office/powerpoint/2010/main" val="417345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41E4C1-3302-4BD9-8FBA-0909AA23F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 name="Title 1">
            <a:extLst>
              <a:ext uri="{FF2B5EF4-FFF2-40B4-BE49-F238E27FC236}">
                <a16:creationId xmlns:a16="http://schemas.microsoft.com/office/drawing/2014/main" id="{DEA60BB9-09FF-43EF-A731-906A0CC32645}"/>
              </a:ext>
            </a:extLst>
          </p:cNvPr>
          <p:cNvSpPr>
            <a:spLocks noGrp="1"/>
          </p:cNvSpPr>
          <p:nvPr>
            <p:ph type="title"/>
          </p:nvPr>
        </p:nvSpPr>
        <p:spPr>
          <a:xfrm>
            <a:off x="3609566" y="665649"/>
            <a:ext cx="4962219" cy="970450"/>
          </a:xfrm>
          <a:ln>
            <a:noFill/>
          </a:ln>
        </p:spPr>
        <p:txBody>
          <a:bodyPr/>
          <a:lstStyle/>
          <a:p>
            <a:r>
              <a:rPr lang="zh-CN" altLang="en-US" dirty="0"/>
              <a:t>从文化入手</a:t>
            </a:r>
            <a:r>
              <a:rPr lang="en-US" altLang="zh-CN" dirty="0"/>
              <a:t>-</a:t>
            </a:r>
            <a:r>
              <a:rPr lang="zh-CN" altLang="en-US" dirty="0"/>
              <a:t>全战三国</a:t>
            </a:r>
          </a:p>
        </p:txBody>
      </p:sp>
      <p:sp useBgFill="1">
        <p:nvSpPr>
          <p:cNvPr id="3" name="Content Placeholder 2">
            <a:extLst>
              <a:ext uri="{FF2B5EF4-FFF2-40B4-BE49-F238E27FC236}">
                <a16:creationId xmlns:a16="http://schemas.microsoft.com/office/drawing/2014/main" id="{EFD72D1C-C261-4C9D-B7A9-4AF35DACCBBA}"/>
              </a:ext>
            </a:extLst>
          </p:cNvPr>
          <p:cNvSpPr>
            <a:spLocks noGrp="1"/>
          </p:cNvSpPr>
          <p:nvPr>
            <p:ph idx="1"/>
          </p:nvPr>
        </p:nvSpPr>
        <p:spPr>
          <a:xfrm>
            <a:off x="913795" y="1732449"/>
            <a:ext cx="10353762" cy="1158533"/>
          </a:xfrm>
        </p:spPr>
        <p:txBody>
          <a:bodyPr>
            <a:normAutofit/>
          </a:bodyPr>
          <a:lstStyle/>
          <a:p>
            <a:r>
              <a:rPr lang="zh-CN" altLang="en-US" dirty="0"/>
              <a:t>通过调查学习历史，询问历史教授，看电影，看典籍，看小说等了解三国历史及中国文化，较好的还原出三国的历史场景。</a:t>
            </a:r>
            <a:endParaRPr lang="en-US" altLang="zh-CN" dirty="0"/>
          </a:p>
          <a:p>
            <a:r>
              <a:rPr lang="zh-CN" altLang="en-US" dirty="0"/>
              <a:t>将五行应用至游戏的角色属性、角色配色、兵种特点等地方上。</a:t>
            </a:r>
            <a:endParaRPr lang="en-US" altLang="zh-CN" dirty="0"/>
          </a:p>
        </p:txBody>
      </p:sp>
    </p:spTree>
    <p:extLst>
      <p:ext uri="{BB962C8B-B14F-4D97-AF65-F5344CB8AC3E}">
        <p14:creationId xmlns:p14="http://schemas.microsoft.com/office/powerpoint/2010/main" val="3517493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FD38-F75A-4FD0-8C52-6671CFBEFDDE}"/>
              </a:ext>
            </a:extLst>
          </p:cNvPr>
          <p:cNvSpPr>
            <a:spLocks noGrp="1"/>
          </p:cNvSpPr>
          <p:nvPr>
            <p:ph type="title"/>
          </p:nvPr>
        </p:nvSpPr>
        <p:spPr>
          <a:xfrm>
            <a:off x="919119" y="551023"/>
            <a:ext cx="10353762" cy="970450"/>
          </a:xfrm>
        </p:spPr>
        <p:txBody>
          <a:bodyPr/>
          <a:lstStyle/>
          <a:p>
            <a:r>
              <a:rPr lang="zh-CN" altLang="en-US" dirty="0"/>
              <a:t>从文化入手</a:t>
            </a:r>
            <a:r>
              <a:rPr lang="en-US" altLang="zh-CN" dirty="0"/>
              <a:t>-</a:t>
            </a:r>
            <a:r>
              <a:rPr lang="zh-CN" altLang="en-US" dirty="0"/>
              <a:t>全战三国</a:t>
            </a:r>
          </a:p>
        </p:txBody>
      </p:sp>
      <p:sp>
        <p:nvSpPr>
          <p:cNvPr id="3" name="Content Placeholder 2">
            <a:extLst>
              <a:ext uri="{FF2B5EF4-FFF2-40B4-BE49-F238E27FC236}">
                <a16:creationId xmlns:a16="http://schemas.microsoft.com/office/drawing/2014/main" id="{D5DB0924-0C1F-478F-85CF-39BF6A852BF3}"/>
              </a:ext>
            </a:extLst>
          </p:cNvPr>
          <p:cNvSpPr>
            <a:spLocks noGrp="1"/>
          </p:cNvSpPr>
          <p:nvPr>
            <p:ph idx="1"/>
          </p:nvPr>
        </p:nvSpPr>
        <p:spPr>
          <a:xfrm>
            <a:off x="647369" y="1825624"/>
            <a:ext cx="10515600" cy="4351338"/>
          </a:xfrm>
        </p:spPr>
        <p:txBody>
          <a:bodyPr/>
          <a:lstStyle/>
          <a:p>
            <a:r>
              <a:rPr lang="zh-CN" altLang="en-US" dirty="0"/>
              <a:t>角色属性</a:t>
            </a:r>
            <a:endParaRPr lang="en-US" altLang="zh-CN" dirty="0"/>
          </a:p>
          <a:p>
            <a:pPr lvl="1"/>
            <a:r>
              <a:rPr lang="zh-CN" altLang="en-US" dirty="0"/>
              <a:t>金</a:t>
            </a:r>
            <a:r>
              <a:rPr lang="en-US" altLang="zh-CN" dirty="0"/>
              <a:t>-</a:t>
            </a:r>
            <a:r>
              <a:rPr lang="zh-CN" altLang="en-US" dirty="0"/>
              <a:t>专精</a:t>
            </a:r>
            <a:r>
              <a:rPr lang="en-US" altLang="zh-CN" dirty="0"/>
              <a:t>-</a:t>
            </a:r>
            <a:r>
              <a:rPr lang="zh-CN" altLang="en-US" dirty="0"/>
              <a:t>哨兵</a:t>
            </a:r>
            <a:endParaRPr lang="en-US" altLang="zh-CN" dirty="0"/>
          </a:p>
          <a:p>
            <a:pPr lvl="1"/>
            <a:r>
              <a:rPr lang="zh-CN" altLang="en-US" dirty="0"/>
              <a:t>木</a:t>
            </a:r>
            <a:r>
              <a:rPr lang="en-US" altLang="zh-CN" dirty="0"/>
              <a:t>-</a:t>
            </a:r>
            <a:r>
              <a:rPr lang="zh-CN" altLang="en-US" dirty="0"/>
              <a:t>意志</a:t>
            </a:r>
            <a:r>
              <a:rPr lang="en-US" altLang="zh-CN" dirty="0"/>
              <a:t>-</a:t>
            </a:r>
            <a:r>
              <a:rPr lang="zh-CN" altLang="en-US" dirty="0"/>
              <a:t>斗者</a:t>
            </a:r>
            <a:endParaRPr lang="en-US" altLang="zh-CN" dirty="0"/>
          </a:p>
          <a:p>
            <a:pPr lvl="1"/>
            <a:r>
              <a:rPr lang="zh-CN" altLang="en-US" dirty="0"/>
              <a:t>水</a:t>
            </a:r>
            <a:r>
              <a:rPr lang="en-US" altLang="zh-CN" dirty="0"/>
              <a:t>-</a:t>
            </a:r>
            <a:r>
              <a:rPr lang="zh-CN" altLang="en-US" dirty="0"/>
              <a:t>智力</a:t>
            </a:r>
            <a:r>
              <a:rPr lang="en-US" altLang="zh-CN" dirty="0"/>
              <a:t>-</a:t>
            </a:r>
            <a:r>
              <a:rPr lang="zh-CN" altLang="en-US" dirty="0"/>
              <a:t>战略家</a:t>
            </a:r>
            <a:endParaRPr lang="en-US" altLang="zh-CN" dirty="0"/>
          </a:p>
          <a:p>
            <a:pPr lvl="1"/>
            <a:r>
              <a:rPr lang="zh-CN" altLang="en-US" dirty="0"/>
              <a:t>火</a:t>
            </a:r>
            <a:r>
              <a:rPr lang="en-US" altLang="zh-CN" dirty="0"/>
              <a:t>-</a:t>
            </a:r>
            <a:r>
              <a:rPr lang="zh-CN" altLang="en-US" dirty="0"/>
              <a:t>直觉</a:t>
            </a:r>
            <a:r>
              <a:rPr lang="en-US" altLang="zh-CN" dirty="0"/>
              <a:t>-</a:t>
            </a:r>
            <a:r>
              <a:rPr lang="zh-CN" altLang="en-US" dirty="0"/>
              <a:t>前锋</a:t>
            </a:r>
            <a:endParaRPr lang="en-US" altLang="zh-CN" dirty="0"/>
          </a:p>
          <a:p>
            <a:pPr lvl="1"/>
            <a:r>
              <a:rPr lang="zh-CN" altLang="en-US" dirty="0"/>
              <a:t>土</a:t>
            </a:r>
            <a:r>
              <a:rPr lang="en-US" altLang="zh-CN" dirty="0"/>
              <a:t>-</a:t>
            </a:r>
            <a:r>
              <a:rPr lang="zh-CN" altLang="en-US" dirty="0"/>
              <a:t>权威</a:t>
            </a:r>
            <a:r>
              <a:rPr lang="en-US" altLang="zh-CN" dirty="0"/>
              <a:t>-</a:t>
            </a:r>
            <a:r>
              <a:rPr lang="zh-CN" altLang="en-US" dirty="0"/>
              <a:t>指挥官</a:t>
            </a:r>
            <a:endParaRPr lang="en-US" altLang="zh-CN" dirty="0"/>
          </a:p>
          <a:p>
            <a:endParaRPr lang="zh-CN" altLang="en-US" dirty="0"/>
          </a:p>
        </p:txBody>
      </p:sp>
      <p:pic>
        <p:nvPicPr>
          <p:cNvPr id="5" name="Picture 4">
            <a:extLst>
              <a:ext uri="{FF2B5EF4-FFF2-40B4-BE49-F238E27FC236}">
                <a16:creationId xmlns:a16="http://schemas.microsoft.com/office/drawing/2014/main" id="{D46B44BC-9A72-49FC-ACE4-D9B6FF137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9892" y="1673549"/>
            <a:ext cx="8276425" cy="4655489"/>
          </a:xfrm>
          <a:prstGeom prst="rect">
            <a:avLst/>
          </a:prstGeom>
        </p:spPr>
      </p:pic>
    </p:spTree>
    <p:extLst>
      <p:ext uri="{BB962C8B-B14F-4D97-AF65-F5344CB8AC3E}">
        <p14:creationId xmlns:p14="http://schemas.microsoft.com/office/powerpoint/2010/main" val="203047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7FCFB82-2283-4D49-A095-06842F267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1453" y="0"/>
            <a:ext cx="4630547" cy="6858000"/>
          </a:xfrm>
          <a:prstGeom prst="rect">
            <a:avLst/>
          </a:prstGeom>
        </p:spPr>
      </p:pic>
      <p:pic>
        <p:nvPicPr>
          <p:cNvPr id="11" name="Picture 10">
            <a:extLst>
              <a:ext uri="{FF2B5EF4-FFF2-40B4-BE49-F238E27FC236}">
                <a16:creationId xmlns:a16="http://schemas.microsoft.com/office/drawing/2014/main" id="{F4A46B3E-C392-4BAA-A361-AFEF34F4B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0906" y="0"/>
            <a:ext cx="4630547" cy="6858000"/>
          </a:xfrm>
          <a:prstGeom prst="rect">
            <a:avLst/>
          </a:prstGeom>
        </p:spPr>
      </p:pic>
      <p:sp useBgFill="1">
        <p:nvSpPr>
          <p:cNvPr id="2" name="Title 1">
            <a:extLst>
              <a:ext uri="{FF2B5EF4-FFF2-40B4-BE49-F238E27FC236}">
                <a16:creationId xmlns:a16="http://schemas.microsoft.com/office/drawing/2014/main" id="{64BE6829-5510-438A-BD59-73B4CDE31577}"/>
              </a:ext>
            </a:extLst>
          </p:cNvPr>
          <p:cNvSpPr>
            <a:spLocks noGrp="1"/>
          </p:cNvSpPr>
          <p:nvPr>
            <p:ph type="title"/>
          </p:nvPr>
        </p:nvSpPr>
        <p:spPr>
          <a:xfrm>
            <a:off x="0" y="22749"/>
            <a:ext cx="5038926" cy="996761"/>
          </a:xfrm>
        </p:spPr>
        <p:txBody>
          <a:bodyPr/>
          <a:lstStyle/>
          <a:p>
            <a:r>
              <a:rPr lang="zh-CN" altLang="en-US" dirty="0"/>
              <a:t>从文化入手</a:t>
            </a:r>
            <a:r>
              <a:rPr lang="en-US" altLang="zh-CN" dirty="0"/>
              <a:t>-</a:t>
            </a:r>
            <a:r>
              <a:rPr lang="zh-CN" altLang="en-US" dirty="0"/>
              <a:t>全战三国</a:t>
            </a:r>
          </a:p>
        </p:txBody>
      </p:sp>
      <p:sp>
        <p:nvSpPr>
          <p:cNvPr id="3" name="Content Placeholder 2">
            <a:extLst>
              <a:ext uri="{FF2B5EF4-FFF2-40B4-BE49-F238E27FC236}">
                <a16:creationId xmlns:a16="http://schemas.microsoft.com/office/drawing/2014/main" id="{16E9DC07-F425-4009-8865-1107CF54412E}"/>
              </a:ext>
            </a:extLst>
          </p:cNvPr>
          <p:cNvSpPr>
            <a:spLocks noGrp="1"/>
          </p:cNvSpPr>
          <p:nvPr>
            <p:ph idx="1"/>
          </p:nvPr>
        </p:nvSpPr>
        <p:spPr>
          <a:xfrm>
            <a:off x="753066" y="1444163"/>
            <a:ext cx="4536882" cy="4351338"/>
          </a:xfrm>
        </p:spPr>
        <p:txBody>
          <a:bodyPr/>
          <a:lstStyle/>
          <a:p>
            <a:r>
              <a:rPr lang="zh-CN" altLang="en-US" dirty="0"/>
              <a:t>角色配色</a:t>
            </a:r>
            <a:endParaRPr lang="en-US" altLang="zh-CN" dirty="0"/>
          </a:p>
        </p:txBody>
      </p:sp>
    </p:spTree>
    <p:extLst>
      <p:ext uri="{BB962C8B-B14F-4D97-AF65-F5344CB8AC3E}">
        <p14:creationId xmlns:p14="http://schemas.microsoft.com/office/powerpoint/2010/main" val="2818537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418CFA-C922-489E-A9A2-58DF0E3D4812}"/>
              </a:ext>
            </a:extLst>
          </p:cNvPr>
          <p:cNvPicPr>
            <a:picLocks noChangeAspect="1"/>
          </p:cNvPicPr>
          <p:nvPr/>
        </p:nvPicPr>
        <p:blipFill>
          <a:blip r:embed="rId2"/>
          <a:stretch>
            <a:fillRect/>
          </a:stretch>
        </p:blipFill>
        <p:spPr>
          <a:xfrm>
            <a:off x="3181934" y="0"/>
            <a:ext cx="8887851" cy="6858000"/>
          </a:xfrm>
          <a:prstGeom prst="rect">
            <a:avLst/>
          </a:prstGeom>
        </p:spPr>
      </p:pic>
      <p:sp>
        <p:nvSpPr>
          <p:cNvPr id="2" name="Title 1">
            <a:extLst>
              <a:ext uri="{FF2B5EF4-FFF2-40B4-BE49-F238E27FC236}">
                <a16:creationId xmlns:a16="http://schemas.microsoft.com/office/drawing/2014/main" id="{7829046C-4703-41FD-BB24-E52EF8E0F6CA}"/>
              </a:ext>
            </a:extLst>
          </p:cNvPr>
          <p:cNvSpPr>
            <a:spLocks noGrp="1"/>
          </p:cNvSpPr>
          <p:nvPr>
            <p:ph type="title"/>
          </p:nvPr>
        </p:nvSpPr>
        <p:spPr>
          <a:xfrm>
            <a:off x="167822" y="381000"/>
            <a:ext cx="7458038" cy="970450"/>
          </a:xfrm>
        </p:spPr>
        <p:txBody>
          <a:bodyPr/>
          <a:lstStyle/>
          <a:p>
            <a:r>
              <a:rPr lang="zh-CN" altLang="en-US" dirty="0"/>
              <a:t>从角色塑造入手</a:t>
            </a:r>
            <a:r>
              <a:rPr lang="en-US" altLang="zh-CN" dirty="0"/>
              <a:t>-</a:t>
            </a:r>
            <a:r>
              <a:rPr lang="zh-CN" altLang="en-US" dirty="0"/>
              <a:t>龙星的瓦尔尼尔</a:t>
            </a:r>
          </a:p>
        </p:txBody>
      </p:sp>
      <p:sp>
        <p:nvSpPr>
          <p:cNvPr id="3" name="Content Placeholder 2">
            <a:extLst>
              <a:ext uri="{FF2B5EF4-FFF2-40B4-BE49-F238E27FC236}">
                <a16:creationId xmlns:a16="http://schemas.microsoft.com/office/drawing/2014/main" id="{90AB8D2F-329F-4AD3-8250-D8678E3012FF}"/>
              </a:ext>
            </a:extLst>
          </p:cNvPr>
          <p:cNvSpPr>
            <a:spLocks noGrp="1"/>
          </p:cNvSpPr>
          <p:nvPr>
            <p:ph idx="1"/>
          </p:nvPr>
        </p:nvSpPr>
        <p:spPr>
          <a:xfrm>
            <a:off x="659353" y="1732450"/>
            <a:ext cx="3849036" cy="4058751"/>
          </a:xfrm>
        </p:spPr>
        <p:txBody>
          <a:bodyPr>
            <a:normAutofit/>
          </a:bodyPr>
          <a:lstStyle/>
          <a:p>
            <a:r>
              <a:rPr lang="zh-CN" altLang="en-US" dirty="0"/>
              <a:t>地雷社吸引玩家的更多是游戏设定，角色的塑造上。</a:t>
            </a:r>
            <a:endParaRPr lang="en-US" altLang="zh-CN" dirty="0"/>
          </a:p>
          <a:p>
            <a:r>
              <a:rPr lang="zh-CN" altLang="en-US" dirty="0"/>
              <a:t>尽管在龙星的瓦尔尼尔这款游戏在战斗中做出了三层战斗空间的创新，但并不惊艳。</a:t>
            </a:r>
          </a:p>
        </p:txBody>
      </p:sp>
    </p:spTree>
    <p:extLst>
      <p:ext uri="{BB962C8B-B14F-4D97-AF65-F5344CB8AC3E}">
        <p14:creationId xmlns:p14="http://schemas.microsoft.com/office/powerpoint/2010/main" val="279783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06D7BF-DD4E-4F84-B327-10FDC2E6A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460781"/>
            <a:ext cx="9525000" cy="5362575"/>
          </a:xfrm>
          <a:prstGeom prst="rect">
            <a:avLst/>
          </a:prstGeom>
        </p:spPr>
      </p:pic>
      <p:sp>
        <p:nvSpPr>
          <p:cNvPr id="2" name="Title 1">
            <a:extLst>
              <a:ext uri="{FF2B5EF4-FFF2-40B4-BE49-F238E27FC236}">
                <a16:creationId xmlns:a16="http://schemas.microsoft.com/office/drawing/2014/main" id="{8228ACC2-07AC-446B-98DF-8DB21C875CD2}"/>
              </a:ext>
            </a:extLst>
          </p:cNvPr>
          <p:cNvSpPr>
            <a:spLocks noGrp="1"/>
          </p:cNvSpPr>
          <p:nvPr>
            <p:ph type="title"/>
          </p:nvPr>
        </p:nvSpPr>
        <p:spPr>
          <a:xfrm>
            <a:off x="913794" y="490331"/>
            <a:ext cx="10353762" cy="970450"/>
          </a:xfrm>
        </p:spPr>
        <p:txBody>
          <a:bodyPr/>
          <a:lstStyle/>
          <a:p>
            <a:r>
              <a:rPr lang="zh-CN" altLang="en-US" dirty="0"/>
              <a:t>孕育出极具魅力角色的主题选定</a:t>
            </a:r>
          </a:p>
        </p:txBody>
      </p:sp>
      <p:sp useBgFill="1">
        <p:nvSpPr>
          <p:cNvPr id="3" name="Content Placeholder 2">
            <a:extLst>
              <a:ext uri="{FF2B5EF4-FFF2-40B4-BE49-F238E27FC236}">
                <a16:creationId xmlns:a16="http://schemas.microsoft.com/office/drawing/2014/main" id="{2A6334F1-FDD5-404A-823E-853DD00B72C3}"/>
              </a:ext>
            </a:extLst>
          </p:cNvPr>
          <p:cNvSpPr>
            <a:spLocks noGrp="1"/>
          </p:cNvSpPr>
          <p:nvPr>
            <p:ph idx="1"/>
          </p:nvPr>
        </p:nvSpPr>
        <p:spPr>
          <a:xfrm>
            <a:off x="516630" y="1593903"/>
            <a:ext cx="4461287" cy="3273661"/>
          </a:xfrm>
        </p:spPr>
        <p:txBody>
          <a:bodyPr>
            <a:normAutofit lnSpcReduction="10000"/>
          </a:bodyPr>
          <a:lstStyle/>
          <a:p>
            <a:r>
              <a:rPr lang="zh-CN" altLang="en-US" dirty="0"/>
              <a:t>选择魔女 </a:t>
            </a:r>
            <a:r>
              <a:rPr lang="en-US" altLang="zh-CN" dirty="0"/>
              <a:t>X </a:t>
            </a:r>
            <a:r>
              <a:rPr lang="zh-CN" altLang="en-US" dirty="0"/>
              <a:t>巨龙 </a:t>
            </a:r>
            <a:r>
              <a:rPr lang="en-US" altLang="zh-CN" dirty="0"/>
              <a:t>X </a:t>
            </a:r>
            <a:r>
              <a:rPr lang="zh-CN" altLang="en-US" dirty="0"/>
              <a:t>黑暗幻想作为题材。</a:t>
            </a:r>
          </a:p>
          <a:p>
            <a:r>
              <a:rPr lang="zh-CN" altLang="en-US" dirty="0"/>
              <a:t>背负死之宿命，需要吞噬巨龙以生存，同时决定妹妹们的生死。</a:t>
            </a:r>
            <a:r>
              <a:rPr lang="zh-CN" altLang="en-US" sz="800" dirty="0"/>
              <a:t>（嗯，很中二。</a:t>
            </a:r>
          </a:p>
          <a:p>
            <a:r>
              <a:rPr lang="zh-CN" altLang="en-US" dirty="0"/>
              <a:t>吞噬巨龙的魔女，用词汇的力度、语感的反差所带来的冲击，引起观者的兴趣。</a:t>
            </a:r>
            <a:endParaRPr lang="en-US" altLang="zh-CN" dirty="0"/>
          </a:p>
          <a:p>
            <a:r>
              <a:rPr lang="zh-CN" altLang="en-US" dirty="0"/>
              <a:t>其实就是想营造图中打大怪兽的氛围，不仅要打，还要吞噬了。</a:t>
            </a:r>
          </a:p>
          <a:p>
            <a:endParaRPr lang="zh-CN" altLang="en-US" dirty="0"/>
          </a:p>
        </p:txBody>
      </p:sp>
    </p:spTree>
    <p:extLst>
      <p:ext uri="{BB962C8B-B14F-4D97-AF65-F5344CB8AC3E}">
        <p14:creationId xmlns:p14="http://schemas.microsoft.com/office/powerpoint/2010/main" val="42314047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801278-A4D8-4DF5-89E9-DFF9FACAD0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8181" y="0"/>
            <a:ext cx="3954162" cy="6858000"/>
          </a:xfrm>
          <a:prstGeom prst="rect">
            <a:avLst/>
          </a:prstGeom>
        </p:spPr>
      </p:pic>
      <p:sp>
        <p:nvSpPr>
          <p:cNvPr id="2" name="Title 1">
            <a:extLst>
              <a:ext uri="{FF2B5EF4-FFF2-40B4-BE49-F238E27FC236}">
                <a16:creationId xmlns:a16="http://schemas.microsoft.com/office/drawing/2014/main" id="{E74F4568-0950-405E-9A45-01BA4E5692ED}"/>
              </a:ext>
            </a:extLst>
          </p:cNvPr>
          <p:cNvSpPr>
            <a:spLocks noGrp="1"/>
          </p:cNvSpPr>
          <p:nvPr>
            <p:ph type="title"/>
          </p:nvPr>
        </p:nvSpPr>
        <p:spPr>
          <a:xfrm>
            <a:off x="-494219" y="207310"/>
            <a:ext cx="10353762" cy="970450"/>
          </a:xfrm>
        </p:spPr>
        <p:txBody>
          <a:bodyPr>
            <a:normAutofit/>
          </a:bodyPr>
          <a:lstStyle/>
          <a:p>
            <a:r>
              <a:rPr lang="zh-CN" altLang="en-US" dirty="0"/>
              <a:t>凸显女主角个性的外形指定</a:t>
            </a:r>
          </a:p>
        </p:txBody>
      </p:sp>
      <p:sp>
        <p:nvSpPr>
          <p:cNvPr id="3" name="Content Placeholder 2">
            <a:extLst>
              <a:ext uri="{FF2B5EF4-FFF2-40B4-BE49-F238E27FC236}">
                <a16:creationId xmlns:a16="http://schemas.microsoft.com/office/drawing/2014/main" id="{715A1E69-D527-4B4F-8E70-12E593FA00AF}"/>
              </a:ext>
            </a:extLst>
          </p:cNvPr>
          <p:cNvSpPr>
            <a:spLocks noGrp="1"/>
          </p:cNvSpPr>
          <p:nvPr>
            <p:ph idx="1"/>
          </p:nvPr>
        </p:nvSpPr>
        <p:spPr>
          <a:xfrm>
            <a:off x="706984" y="1457461"/>
            <a:ext cx="2855123" cy="1914895"/>
          </a:xfrm>
        </p:spPr>
        <p:txBody>
          <a:bodyPr/>
          <a:lstStyle/>
          <a:p>
            <a:r>
              <a:rPr lang="zh-CN" altLang="en-US" dirty="0"/>
              <a:t>外形符合主题及个性。</a:t>
            </a:r>
          </a:p>
          <a:p>
            <a:r>
              <a:rPr lang="zh-CN" altLang="en-US" dirty="0"/>
              <a:t>荆棘，帽子边缘的牙齿，都是死之宿命的象征。</a:t>
            </a:r>
            <a:endParaRPr lang="en-US" altLang="zh-CN" dirty="0"/>
          </a:p>
          <a:p>
            <a:r>
              <a:rPr lang="zh-CN" altLang="en-US" dirty="0"/>
              <a:t>半龙化，符合主题。</a:t>
            </a:r>
          </a:p>
        </p:txBody>
      </p:sp>
      <p:pic>
        <p:nvPicPr>
          <p:cNvPr id="9" name="Picture 8">
            <a:extLst>
              <a:ext uri="{FF2B5EF4-FFF2-40B4-BE49-F238E27FC236}">
                <a16:creationId xmlns:a16="http://schemas.microsoft.com/office/drawing/2014/main" id="{1C3E5882-8D22-4DA6-AF1A-2310412E30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04" y="3485645"/>
            <a:ext cx="5320171" cy="3343523"/>
          </a:xfrm>
          <a:prstGeom prst="rect">
            <a:avLst/>
          </a:prstGeom>
        </p:spPr>
      </p:pic>
      <p:pic>
        <p:nvPicPr>
          <p:cNvPr id="5" name="Picture 4">
            <a:extLst>
              <a:ext uri="{FF2B5EF4-FFF2-40B4-BE49-F238E27FC236}">
                <a16:creationId xmlns:a16="http://schemas.microsoft.com/office/drawing/2014/main" id="{66306203-CD11-484D-A0F6-0EAF498ED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3820" y="1293615"/>
            <a:ext cx="4044564" cy="3881258"/>
          </a:xfrm>
          <a:prstGeom prst="rect">
            <a:avLst/>
          </a:prstGeom>
        </p:spPr>
      </p:pic>
    </p:spTree>
    <p:extLst>
      <p:ext uri="{BB962C8B-B14F-4D97-AF65-F5344CB8AC3E}">
        <p14:creationId xmlns:p14="http://schemas.microsoft.com/office/powerpoint/2010/main" val="32177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F96EDF-C4C6-49A0-89E2-130CA6BEEAFF}"/>
              </a:ext>
            </a:extLst>
          </p:cNvPr>
          <p:cNvPicPr>
            <a:picLocks noChangeAspect="1"/>
          </p:cNvPicPr>
          <p:nvPr/>
        </p:nvPicPr>
        <p:blipFill>
          <a:blip r:embed="rId2"/>
          <a:stretch>
            <a:fillRect/>
          </a:stretch>
        </p:blipFill>
        <p:spPr>
          <a:xfrm>
            <a:off x="4298063" y="2112962"/>
            <a:ext cx="7609524" cy="4266667"/>
          </a:xfrm>
          <a:prstGeom prst="rect">
            <a:avLst/>
          </a:prstGeom>
        </p:spPr>
      </p:pic>
      <p:sp>
        <p:nvSpPr>
          <p:cNvPr id="2" name="Title 1">
            <a:extLst>
              <a:ext uri="{FF2B5EF4-FFF2-40B4-BE49-F238E27FC236}">
                <a16:creationId xmlns:a16="http://schemas.microsoft.com/office/drawing/2014/main" id="{91F638CA-2935-4E68-B326-B26DC7FBE853}"/>
              </a:ext>
            </a:extLst>
          </p:cNvPr>
          <p:cNvSpPr>
            <a:spLocks noGrp="1"/>
          </p:cNvSpPr>
          <p:nvPr>
            <p:ph type="title"/>
          </p:nvPr>
        </p:nvSpPr>
        <p:spPr/>
        <p:txBody>
          <a:bodyPr/>
          <a:lstStyle/>
          <a:p>
            <a:r>
              <a:rPr lang="zh-CN" altLang="en-US" dirty="0"/>
              <a:t>从战斗策略设计入手</a:t>
            </a:r>
            <a:r>
              <a:rPr lang="en-US" altLang="zh-CN" dirty="0"/>
              <a:t>-</a:t>
            </a:r>
            <a:r>
              <a:rPr lang="zh-CN" altLang="en-US" dirty="0"/>
              <a:t>猎魂觉醒</a:t>
            </a:r>
          </a:p>
        </p:txBody>
      </p:sp>
      <p:sp>
        <p:nvSpPr>
          <p:cNvPr id="3" name="Content Placeholder 2">
            <a:extLst>
              <a:ext uri="{FF2B5EF4-FFF2-40B4-BE49-F238E27FC236}">
                <a16:creationId xmlns:a16="http://schemas.microsoft.com/office/drawing/2014/main" id="{0917D0E2-F04B-4C92-AA8D-4DF526E78605}"/>
              </a:ext>
            </a:extLst>
          </p:cNvPr>
          <p:cNvSpPr>
            <a:spLocks noGrp="1"/>
          </p:cNvSpPr>
          <p:nvPr>
            <p:ph idx="1"/>
          </p:nvPr>
        </p:nvSpPr>
        <p:spPr>
          <a:xfrm>
            <a:off x="461214" y="1773697"/>
            <a:ext cx="6068896" cy="3310605"/>
          </a:xfrm>
          <a:noFill/>
        </p:spPr>
        <p:txBody>
          <a:bodyPr>
            <a:normAutofit fontScale="92500" lnSpcReduction="10000"/>
          </a:bodyPr>
          <a:lstStyle/>
          <a:p>
            <a:r>
              <a:rPr lang="en-US" altLang="zh-CN" dirty="0"/>
              <a:t>《</a:t>
            </a:r>
            <a:r>
              <a:rPr lang="zh-CN" altLang="en-US" dirty="0"/>
              <a:t>猎魂觉醒</a:t>
            </a:r>
            <a:r>
              <a:rPr lang="en-US" altLang="zh-CN" dirty="0"/>
              <a:t>》</a:t>
            </a:r>
            <a:r>
              <a:rPr lang="zh-CN" altLang="en-US" dirty="0"/>
              <a:t>是一款共斗游戏。（与怪猎相似。</a:t>
            </a:r>
            <a:endParaRPr lang="en-US" altLang="zh-CN" dirty="0"/>
          </a:p>
          <a:p>
            <a:pPr lvl="1"/>
            <a:r>
              <a:rPr lang="zh-CN" altLang="en-US" dirty="0"/>
              <a:t>战斗非对称，多人（</a:t>
            </a:r>
            <a:r>
              <a:rPr lang="en-US" altLang="zh-CN" dirty="0"/>
              <a:t>4</a:t>
            </a:r>
            <a:r>
              <a:rPr lang="zh-CN" altLang="en-US" dirty="0"/>
              <a:t>人）协同战斗迎击巨型强力</a:t>
            </a:r>
            <a:r>
              <a:rPr lang="en-US" altLang="zh-CN" dirty="0"/>
              <a:t>BOSS</a:t>
            </a:r>
            <a:r>
              <a:rPr lang="zh-CN" altLang="en-US" dirty="0"/>
              <a:t>。</a:t>
            </a:r>
            <a:endParaRPr lang="en-US" altLang="zh-CN" dirty="0"/>
          </a:p>
          <a:p>
            <a:pPr lvl="1"/>
            <a:r>
              <a:rPr lang="zh-CN" altLang="en-US" dirty="0"/>
              <a:t>战斗可触发</a:t>
            </a:r>
            <a:r>
              <a:rPr lang="en-US" altLang="zh-CN" dirty="0"/>
              <a:t>BOSS</a:t>
            </a:r>
            <a:r>
              <a:rPr lang="zh-CN" altLang="en-US" dirty="0"/>
              <a:t>断肢，收集素材。</a:t>
            </a:r>
            <a:endParaRPr lang="en-US" altLang="zh-CN" dirty="0"/>
          </a:p>
          <a:p>
            <a:pPr lvl="1"/>
            <a:endParaRPr lang="en-US" altLang="zh-CN" dirty="0"/>
          </a:p>
          <a:p>
            <a:r>
              <a:rPr lang="zh-CN" altLang="en-US" dirty="0"/>
              <a:t>游戏体验：</a:t>
            </a:r>
          </a:p>
          <a:p>
            <a:pPr lvl="1"/>
            <a:r>
              <a:rPr lang="zh-CN" altLang="en-US" dirty="0"/>
              <a:t>能让玩家留下记忆的就是体验。</a:t>
            </a:r>
            <a:endParaRPr lang="en-US" altLang="zh-CN" dirty="0"/>
          </a:p>
          <a:p>
            <a:pPr lvl="1"/>
            <a:r>
              <a:rPr lang="zh-CN" altLang="en-US" dirty="0"/>
              <a:t>战斗策略可以让玩家留下记忆。</a:t>
            </a:r>
            <a:endParaRPr lang="en-US" altLang="zh-CN" dirty="0"/>
          </a:p>
          <a:p>
            <a:pPr lvl="1"/>
            <a:r>
              <a:rPr lang="zh-CN" altLang="en-US" dirty="0"/>
              <a:t>可以实现游戏目标的方案集合便是战斗策略。</a:t>
            </a:r>
          </a:p>
          <a:p>
            <a:pPr lvl="1"/>
            <a:endParaRPr lang="zh-CN" altLang="en-US" dirty="0"/>
          </a:p>
          <a:p>
            <a:endParaRPr lang="zh-CN" altLang="en-US" dirty="0"/>
          </a:p>
        </p:txBody>
      </p:sp>
    </p:spTree>
    <p:extLst>
      <p:ext uri="{BB962C8B-B14F-4D97-AF65-F5344CB8AC3E}">
        <p14:creationId xmlns:p14="http://schemas.microsoft.com/office/powerpoint/2010/main" val="12226115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511</TotalTime>
  <Words>1712</Words>
  <Application>Microsoft Office PowerPoint</Application>
  <PresentationFormat>Widescreen</PresentationFormat>
  <Paragraphs>151</Paragraphs>
  <Slides>24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等线</vt:lpstr>
      <vt:lpstr>Calisto MT</vt:lpstr>
      <vt:lpstr>Wingdings</vt:lpstr>
      <vt:lpstr>Wingdings 2</vt:lpstr>
      <vt:lpstr>Slate</vt:lpstr>
      <vt:lpstr>2019CJ</vt:lpstr>
      <vt:lpstr>让游戏变得香起来</vt:lpstr>
      <vt:lpstr>从文化入手-全战三国</vt:lpstr>
      <vt:lpstr>从文化入手-全战三国</vt:lpstr>
      <vt:lpstr>从文化入手-全战三国</vt:lpstr>
      <vt:lpstr>从角色塑造入手-龙星的瓦尔尼尔</vt:lpstr>
      <vt:lpstr>孕育出极具魅力角色的主题选定</vt:lpstr>
      <vt:lpstr>凸显女主角个性的外形指定</vt:lpstr>
      <vt:lpstr>从战斗策略设计入手-猎魂觉醒</vt:lpstr>
      <vt:lpstr>从战斗策略设计入手-猎魂觉醒</vt:lpstr>
      <vt:lpstr>从声音入手-圣斗士星矢</vt:lpstr>
      <vt:lpstr>游戏设计的思考案</vt:lpstr>
      <vt:lpstr>游戏设计的思考案-《如龙》</vt:lpstr>
      <vt:lpstr>游戏设计的思考案-《如龙》</vt:lpstr>
      <vt:lpstr>让游戏变得稳起来</vt:lpstr>
      <vt:lpstr>用DAG取代树-消逝的光芒2</vt:lpstr>
      <vt:lpstr>树结构带来的问题</vt:lpstr>
      <vt:lpstr>改用DAG后的任务执行方式</vt:lpstr>
      <vt:lpstr>改用DAG后的任务执行方式</vt:lpstr>
      <vt:lpstr>回滚的执行</vt:lpstr>
      <vt:lpstr>持久性存储</vt:lpstr>
      <vt:lpstr>全球同服的架构设计-RO仙境传说</vt:lpstr>
      <vt:lpstr>CJ展</vt:lpstr>
      <vt:lpstr>CJ展</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2019CJ</dc:title>
  <dc:creator>马鹿 森宫</dc:creator>
  <cp:lastModifiedBy>马鹿 森宫</cp:lastModifiedBy>
  <cp:revision>50</cp:revision>
  <dcterms:created xsi:type="dcterms:W3CDTF">2019-08-25T13:03:50Z</dcterms:created>
  <dcterms:modified xsi:type="dcterms:W3CDTF">2019-08-29T17:48:13Z</dcterms:modified>
</cp:coreProperties>
</file>